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7"/>
  </p:notesMasterIdLst>
  <p:handoutMasterIdLst>
    <p:handoutMasterId r:id="rId68"/>
  </p:handoutMasterIdLst>
  <p:sldIdLst>
    <p:sldId id="386" r:id="rId2"/>
    <p:sldId id="373" r:id="rId3"/>
    <p:sldId id="392" r:id="rId4"/>
    <p:sldId id="387" r:id="rId5"/>
    <p:sldId id="374" r:id="rId6"/>
    <p:sldId id="375" r:id="rId7"/>
    <p:sldId id="376" r:id="rId8"/>
    <p:sldId id="377" r:id="rId9"/>
    <p:sldId id="378" r:id="rId10"/>
    <p:sldId id="393" r:id="rId11"/>
    <p:sldId id="394" r:id="rId12"/>
    <p:sldId id="379" r:id="rId13"/>
    <p:sldId id="380" r:id="rId14"/>
    <p:sldId id="388" r:id="rId15"/>
    <p:sldId id="382" r:id="rId16"/>
    <p:sldId id="383" r:id="rId17"/>
    <p:sldId id="389" r:id="rId18"/>
    <p:sldId id="363" r:id="rId19"/>
    <p:sldId id="390" r:id="rId20"/>
    <p:sldId id="364" r:id="rId21"/>
    <p:sldId id="365" r:id="rId22"/>
    <p:sldId id="366" r:id="rId23"/>
    <p:sldId id="384" r:id="rId24"/>
    <p:sldId id="367" r:id="rId25"/>
    <p:sldId id="368" r:id="rId26"/>
    <p:sldId id="369" r:id="rId27"/>
    <p:sldId id="370" r:id="rId28"/>
    <p:sldId id="371" r:id="rId29"/>
    <p:sldId id="372" r:id="rId30"/>
    <p:sldId id="287" r:id="rId31"/>
    <p:sldId id="288" r:id="rId32"/>
    <p:sldId id="289" r:id="rId33"/>
    <p:sldId id="291" r:id="rId34"/>
    <p:sldId id="293" r:id="rId35"/>
    <p:sldId id="294" r:id="rId36"/>
    <p:sldId id="296" r:id="rId37"/>
    <p:sldId id="298" r:id="rId38"/>
    <p:sldId id="299" r:id="rId39"/>
    <p:sldId id="302" r:id="rId40"/>
    <p:sldId id="304" r:id="rId41"/>
    <p:sldId id="305" r:id="rId42"/>
    <p:sldId id="307" r:id="rId43"/>
    <p:sldId id="310" r:id="rId44"/>
    <p:sldId id="311" r:id="rId45"/>
    <p:sldId id="312" r:id="rId46"/>
    <p:sldId id="313" r:id="rId47"/>
    <p:sldId id="316" r:id="rId48"/>
    <p:sldId id="320" r:id="rId49"/>
    <p:sldId id="322" r:id="rId50"/>
    <p:sldId id="323" r:id="rId51"/>
    <p:sldId id="324" r:id="rId52"/>
    <p:sldId id="325" r:id="rId53"/>
    <p:sldId id="326" r:id="rId54"/>
    <p:sldId id="331" r:id="rId55"/>
    <p:sldId id="327" r:id="rId56"/>
    <p:sldId id="328" r:id="rId57"/>
    <p:sldId id="329" r:id="rId58"/>
    <p:sldId id="330" r:id="rId59"/>
    <p:sldId id="334" r:id="rId60"/>
    <p:sldId id="335" r:id="rId61"/>
    <p:sldId id="391" r:id="rId62"/>
    <p:sldId id="336" r:id="rId63"/>
    <p:sldId id="337" r:id="rId64"/>
    <p:sldId id="339" r:id="rId65"/>
    <p:sldId id="340" r:id="rId6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35" autoAdjust="0"/>
    <p:restoredTop sz="90929"/>
  </p:normalViewPr>
  <p:slideViewPr>
    <p:cSldViewPr>
      <p:cViewPr varScale="1">
        <p:scale>
          <a:sx n="116" d="100"/>
          <a:sy n="116" d="100"/>
        </p:scale>
        <p:origin x="30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69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69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69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4267144-878D-4232-91C8-740EF2F64AC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3152066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 noProof="0" smtClean="0"/>
              <a:t>Click to edit Master text styles</a:t>
            </a:r>
          </a:p>
          <a:p>
            <a:pPr lvl="1"/>
            <a:r>
              <a:rPr lang="en-US" altLang="pt-BR" noProof="0" smtClean="0"/>
              <a:t>Second level</a:t>
            </a:r>
          </a:p>
          <a:p>
            <a:pPr lvl="2"/>
            <a:r>
              <a:rPr lang="en-US" altLang="pt-BR" noProof="0" smtClean="0"/>
              <a:t>Third level</a:t>
            </a:r>
          </a:p>
          <a:p>
            <a:pPr lvl="3"/>
            <a:r>
              <a:rPr lang="en-US" altLang="pt-BR" noProof="0" smtClean="0"/>
              <a:t>Fourth level</a:t>
            </a:r>
          </a:p>
          <a:p>
            <a:pPr lvl="4"/>
            <a:r>
              <a:rPr lang="en-US" altLang="pt-BR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40D4969-ED1E-4D5D-8ACE-519C7F92C19C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254772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328FFDC-E4AB-4497-9CB8-B9E85DF470DC}" type="slidenum">
              <a:rPr lang="en-US" altLang="pt-BR" sz="1200"/>
              <a:pPr/>
              <a:t>2</a:t>
            </a:fld>
            <a:endParaRPr lang="en-US" altLang="pt-BR" sz="120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sedr42021_0701.jpg</a:t>
            </a:r>
          </a:p>
        </p:txBody>
      </p:sp>
    </p:spTree>
    <p:extLst>
      <p:ext uri="{BB962C8B-B14F-4D97-AF65-F5344CB8AC3E}">
        <p14:creationId xmlns:p14="http://schemas.microsoft.com/office/powerpoint/2010/main" val="739285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E6E675-935A-45C9-9892-908D7BE18812}" type="slidenum">
              <a:rPr lang="en-US" altLang="pt-BR" sz="1200"/>
              <a:pPr/>
              <a:t>11</a:t>
            </a:fld>
            <a:endParaRPr lang="en-US" altLang="pt-BR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sedr42021_0705.jpg</a:t>
            </a:r>
          </a:p>
        </p:txBody>
      </p:sp>
    </p:spTree>
    <p:extLst>
      <p:ext uri="{BB962C8B-B14F-4D97-AF65-F5344CB8AC3E}">
        <p14:creationId xmlns:p14="http://schemas.microsoft.com/office/powerpoint/2010/main" val="3476669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CEECB60-8F2F-499A-9FEF-CD77A64141B5}" type="slidenum">
              <a:rPr lang="en-US" altLang="pt-BR" sz="1200"/>
              <a:pPr/>
              <a:t>12</a:t>
            </a:fld>
            <a:endParaRPr lang="en-US" altLang="pt-BR" sz="1200"/>
          </a:p>
        </p:txBody>
      </p:sp>
      <p:sp>
        <p:nvSpPr>
          <p:cNvPr id="2048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sedr42021_0706.jpg</a:t>
            </a:r>
          </a:p>
        </p:txBody>
      </p:sp>
    </p:spTree>
    <p:extLst>
      <p:ext uri="{BB962C8B-B14F-4D97-AF65-F5344CB8AC3E}">
        <p14:creationId xmlns:p14="http://schemas.microsoft.com/office/powerpoint/2010/main" val="676936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DA764DC-6BF1-4C9C-997D-1392605D091E}" type="slidenum">
              <a:rPr lang="en-US" altLang="pt-BR" sz="1200"/>
              <a:pPr/>
              <a:t>13</a:t>
            </a:fld>
            <a:endParaRPr lang="en-US" altLang="pt-BR" sz="120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sedr42021_0707.jpg</a:t>
            </a:r>
          </a:p>
        </p:txBody>
      </p:sp>
    </p:spTree>
    <p:extLst>
      <p:ext uri="{BB962C8B-B14F-4D97-AF65-F5344CB8AC3E}">
        <p14:creationId xmlns:p14="http://schemas.microsoft.com/office/powerpoint/2010/main" val="3992466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3AFFE8E-172F-492D-A7F7-FB722D317964}" type="slidenum">
              <a:rPr lang="en-US" altLang="pt-BR" sz="1200"/>
              <a:pPr/>
              <a:t>14</a:t>
            </a:fld>
            <a:endParaRPr lang="en-US" altLang="pt-BR" sz="120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sedr42021_0708a.jpg</a:t>
            </a:r>
          </a:p>
        </p:txBody>
      </p:sp>
    </p:spTree>
    <p:extLst>
      <p:ext uri="{BB962C8B-B14F-4D97-AF65-F5344CB8AC3E}">
        <p14:creationId xmlns:p14="http://schemas.microsoft.com/office/powerpoint/2010/main" val="2579057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9B2E0EE-42E5-477D-968B-5E69521784DB}" type="slidenum">
              <a:rPr lang="en-US" altLang="pt-BR" sz="1200"/>
              <a:pPr/>
              <a:t>15</a:t>
            </a:fld>
            <a:endParaRPr lang="en-US" altLang="pt-BR" sz="12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sedr42021_0709a.jpg</a:t>
            </a:r>
          </a:p>
        </p:txBody>
      </p:sp>
    </p:spTree>
    <p:extLst>
      <p:ext uri="{BB962C8B-B14F-4D97-AF65-F5344CB8AC3E}">
        <p14:creationId xmlns:p14="http://schemas.microsoft.com/office/powerpoint/2010/main" val="2637735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6FC49D1-3493-4794-94E0-7645CF4F6253}" type="slidenum">
              <a:rPr lang="en-US" altLang="pt-BR" sz="1200"/>
              <a:pPr/>
              <a:t>16</a:t>
            </a:fld>
            <a:endParaRPr lang="en-US" altLang="pt-BR" sz="12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sedr42021_0710a.jpg</a:t>
            </a:r>
          </a:p>
        </p:txBody>
      </p:sp>
    </p:spTree>
    <p:extLst>
      <p:ext uri="{BB962C8B-B14F-4D97-AF65-F5344CB8AC3E}">
        <p14:creationId xmlns:p14="http://schemas.microsoft.com/office/powerpoint/2010/main" val="2194609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6FC49D1-3493-4794-94E0-7645CF4F6253}" type="slidenum">
              <a:rPr lang="en-US" altLang="pt-BR" sz="1200"/>
              <a:pPr/>
              <a:t>17</a:t>
            </a:fld>
            <a:endParaRPr lang="en-US" altLang="pt-BR" sz="12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sedr42021_0710a.jpg</a:t>
            </a:r>
          </a:p>
        </p:txBody>
      </p:sp>
    </p:spTree>
    <p:extLst>
      <p:ext uri="{BB962C8B-B14F-4D97-AF65-F5344CB8AC3E}">
        <p14:creationId xmlns:p14="http://schemas.microsoft.com/office/powerpoint/2010/main" val="1449019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EFB72C6-FF7B-4904-A2D4-30A51AF8790F}" type="slidenum">
              <a:rPr lang="en-US" altLang="pt-BR" sz="1200"/>
              <a:pPr/>
              <a:t>18</a:t>
            </a:fld>
            <a:endParaRPr lang="en-US" altLang="pt-BR" sz="1200"/>
          </a:p>
        </p:txBody>
      </p:sp>
      <p:sp>
        <p:nvSpPr>
          <p:cNvPr id="3072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sedr42021_0711.jpg</a:t>
            </a:r>
          </a:p>
        </p:txBody>
      </p:sp>
    </p:spTree>
    <p:extLst>
      <p:ext uri="{BB962C8B-B14F-4D97-AF65-F5344CB8AC3E}">
        <p14:creationId xmlns:p14="http://schemas.microsoft.com/office/powerpoint/2010/main" val="1075639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EFB72C6-FF7B-4904-A2D4-30A51AF8790F}" type="slidenum">
              <a:rPr lang="en-US" altLang="pt-BR" sz="1200"/>
              <a:pPr/>
              <a:t>19</a:t>
            </a:fld>
            <a:endParaRPr lang="en-US" altLang="pt-BR" sz="1200"/>
          </a:p>
        </p:txBody>
      </p:sp>
      <p:sp>
        <p:nvSpPr>
          <p:cNvPr id="3072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sedr42021_0711.jpg</a:t>
            </a:r>
          </a:p>
        </p:txBody>
      </p:sp>
    </p:spTree>
    <p:extLst>
      <p:ext uri="{BB962C8B-B14F-4D97-AF65-F5344CB8AC3E}">
        <p14:creationId xmlns:p14="http://schemas.microsoft.com/office/powerpoint/2010/main" val="191492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02A7221-1555-4E6B-98E5-45C6E1513700}" type="slidenum">
              <a:rPr lang="en-US" altLang="pt-BR" sz="1200"/>
              <a:pPr/>
              <a:t>20</a:t>
            </a:fld>
            <a:endParaRPr lang="en-US" altLang="pt-BR" sz="1200"/>
          </a:p>
        </p:txBody>
      </p:sp>
      <p:sp>
        <p:nvSpPr>
          <p:cNvPr id="3277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sedr42021_0712.jpg</a:t>
            </a:r>
          </a:p>
        </p:txBody>
      </p:sp>
    </p:spTree>
    <p:extLst>
      <p:ext uri="{BB962C8B-B14F-4D97-AF65-F5344CB8AC3E}">
        <p14:creationId xmlns:p14="http://schemas.microsoft.com/office/powerpoint/2010/main" val="3055844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328FFDC-E4AB-4497-9CB8-B9E85DF470DC}" type="slidenum">
              <a:rPr lang="en-US" altLang="pt-BR" sz="1200"/>
              <a:pPr/>
              <a:t>3</a:t>
            </a:fld>
            <a:endParaRPr lang="en-US" altLang="pt-BR" sz="120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sedr42021_0701.jpg</a:t>
            </a:r>
          </a:p>
        </p:txBody>
      </p:sp>
    </p:spTree>
    <p:extLst>
      <p:ext uri="{BB962C8B-B14F-4D97-AF65-F5344CB8AC3E}">
        <p14:creationId xmlns:p14="http://schemas.microsoft.com/office/powerpoint/2010/main" val="3865168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E73C3EE-8B8A-46BF-9C9C-06299C17345D}" type="slidenum">
              <a:rPr lang="en-US" altLang="pt-BR" sz="1200"/>
              <a:pPr/>
              <a:t>21</a:t>
            </a:fld>
            <a:endParaRPr lang="en-US" altLang="pt-BR" sz="1200"/>
          </a:p>
        </p:txBody>
      </p:sp>
      <p:sp>
        <p:nvSpPr>
          <p:cNvPr id="348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sedr42021_0713a.jpg</a:t>
            </a:r>
          </a:p>
        </p:txBody>
      </p:sp>
    </p:spTree>
    <p:extLst>
      <p:ext uri="{BB962C8B-B14F-4D97-AF65-F5344CB8AC3E}">
        <p14:creationId xmlns:p14="http://schemas.microsoft.com/office/powerpoint/2010/main" val="1659673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B2EC27C-A3E8-471C-93F8-8D452962EBBF}" type="slidenum">
              <a:rPr lang="en-US" altLang="pt-BR" sz="1200"/>
              <a:pPr/>
              <a:t>22</a:t>
            </a:fld>
            <a:endParaRPr lang="en-US" altLang="pt-BR" sz="1200"/>
          </a:p>
        </p:txBody>
      </p:sp>
      <p:sp>
        <p:nvSpPr>
          <p:cNvPr id="3686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sedr42021_0713c.jpg</a:t>
            </a:r>
          </a:p>
        </p:txBody>
      </p:sp>
    </p:spTree>
    <p:extLst>
      <p:ext uri="{BB962C8B-B14F-4D97-AF65-F5344CB8AC3E}">
        <p14:creationId xmlns:p14="http://schemas.microsoft.com/office/powerpoint/2010/main" val="3113973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B5A9CFA-50F2-42AF-8E8B-63FB663FB543}" type="slidenum">
              <a:rPr lang="en-US" altLang="pt-BR" sz="1200"/>
              <a:pPr/>
              <a:t>23</a:t>
            </a:fld>
            <a:endParaRPr lang="en-US" altLang="pt-BR" sz="1200"/>
          </a:p>
        </p:txBody>
      </p:sp>
      <p:sp>
        <p:nvSpPr>
          <p:cNvPr id="389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sedr42021_e0707.jpg</a:t>
            </a:r>
          </a:p>
        </p:txBody>
      </p:sp>
    </p:spTree>
    <p:extLst>
      <p:ext uri="{BB962C8B-B14F-4D97-AF65-F5344CB8AC3E}">
        <p14:creationId xmlns:p14="http://schemas.microsoft.com/office/powerpoint/2010/main" val="786657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2D13EB5-73AB-40F7-A401-599ED2E40D45}" type="slidenum">
              <a:rPr lang="en-US" altLang="pt-BR" sz="1200"/>
              <a:pPr/>
              <a:t>24</a:t>
            </a:fld>
            <a:endParaRPr lang="en-US" altLang="pt-BR" sz="1200"/>
          </a:p>
        </p:txBody>
      </p:sp>
      <p:sp>
        <p:nvSpPr>
          <p:cNvPr id="4096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sedr42021_0714.jpg</a:t>
            </a:r>
          </a:p>
        </p:txBody>
      </p:sp>
    </p:spTree>
    <p:extLst>
      <p:ext uri="{BB962C8B-B14F-4D97-AF65-F5344CB8AC3E}">
        <p14:creationId xmlns:p14="http://schemas.microsoft.com/office/powerpoint/2010/main" val="603896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0ED0319-7E87-4B09-A570-2391159E9473}" type="slidenum">
              <a:rPr lang="en-US" altLang="pt-BR" sz="1200"/>
              <a:pPr/>
              <a:t>25</a:t>
            </a:fld>
            <a:endParaRPr lang="en-US" altLang="pt-BR" sz="1200"/>
          </a:p>
        </p:txBody>
      </p:sp>
      <p:sp>
        <p:nvSpPr>
          <p:cNvPr id="430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sedr42021_0715a.jpg</a:t>
            </a:r>
          </a:p>
        </p:txBody>
      </p:sp>
    </p:spTree>
    <p:extLst>
      <p:ext uri="{BB962C8B-B14F-4D97-AF65-F5344CB8AC3E}">
        <p14:creationId xmlns:p14="http://schemas.microsoft.com/office/powerpoint/2010/main" val="42538206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7DFE79B-BC53-4C5B-B465-B1DB5EA1B166}" type="slidenum">
              <a:rPr lang="en-US" altLang="pt-BR" sz="1200"/>
              <a:pPr/>
              <a:t>26</a:t>
            </a:fld>
            <a:endParaRPr lang="en-US" altLang="pt-BR" sz="12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sedr42021_0716.jpg</a:t>
            </a:r>
          </a:p>
        </p:txBody>
      </p:sp>
    </p:spTree>
    <p:extLst>
      <p:ext uri="{BB962C8B-B14F-4D97-AF65-F5344CB8AC3E}">
        <p14:creationId xmlns:p14="http://schemas.microsoft.com/office/powerpoint/2010/main" val="3687841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D313B09-7F63-4DB0-843D-738C5666ACF5}" type="slidenum">
              <a:rPr lang="en-US" altLang="pt-BR" sz="1200"/>
              <a:pPr/>
              <a:t>27</a:t>
            </a:fld>
            <a:endParaRPr lang="en-US" altLang="pt-BR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sedr42021_0717.jpg</a:t>
            </a:r>
          </a:p>
        </p:txBody>
      </p:sp>
    </p:spTree>
    <p:extLst>
      <p:ext uri="{BB962C8B-B14F-4D97-AF65-F5344CB8AC3E}">
        <p14:creationId xmlns:p14="http://schemas.microsoft.com/office/powerpoint/2010/main" val="3582860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FB11FBB-AF60-49C7-8A58-C6C187F944AD}" type="slidenum">
              <a:rPr lang="en-US" altLang="pt-BR" sz="1200"/>
              <a:pPr/>
              <a:t>28</a:t>
            </a:fld>
            <a:endParaRPr lang="en-US" altLang="pt-BR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sedr42021_0718.jpg</a:t>
            </a:r>
          </a:p>
        </p:txBody>
      </p:sp>
    </p:spTree>
    <p:extLst>
      <p:ext uri="{BB962C8B-B14F-4D97-AF65-F5344CB8AC3E}">
        <p14:creationId xmlns:p14="http://schemas.microsoft.com/office/powerpoint/2010/main" val="722507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A6E4562-2A20-465A-8D24-8B5CC035E4AF}" type="slidenum">
              <a:rPr lang="en-US" altLang="pt-BR" sz="1200"/>
              <a:pPr/>
              <a:t>29</a:t>
            </a:fld>
            <a:endParaRPr lang="en-US" altLang="pt-BR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sedr42021_0719a.jpg</a:t>
            </a:r>
          </a:p>
        </p:txBody>
      </p:sp>
    </p:spTree>
    <p:extLst>
      <p:ext uri="{BB962C8B-B14F-4D97-AF65-F5344CB8AC3E}">
        <p14:creationId xmlns:p14="http://schemas.microsoft.com/office/powerpoint/2010/main" val="2137305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146DFDE-B867-4AB5-9B20-99A36E0CF9F0}" type="slidenum">
              <a:rPr lang="en-US" altLang="pt-BR" sz="1200"/>
              <a:pPr/>
              <a:t>30</a:t>
            </a:fld>
            <a:endParaRPr lang="en-US" altLang="pt-BR" sz="12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sedr42021_0720.jpg</a:t>
            </a:r>
          </a:p>
        </p:txBody>
      </p:sp>
    </p:spTree>
    <p:extLst>
      <p:ext uri="{BB962C8B-B14F-4D97-AF65-F5344CB8AC3E}">
        <p14:creationId xmlns:p14="http://schemas.microsoft.com/office/powerpoint/2010/main" val="62009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328FFDC-E4AB-4497-9CB8-B9E85DF470DC}" type="slidenum">
              <a:rPr lang="en-US" altLang="pt-BR" sz="1200"/>
              <a:pPr/>
              <a:t>4</a:t>
            </a:fld>
            <a:endParaRPr lang="en-US" altLang="pt-BR" sz="120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sedr42021_0701.jpg</a:t>
            </a:r>
          </a:p>
        </p:txBody>
      </p:sp>
    </p:spTree>
    <p:extLst>
      <p:ext uri="{BB962C8B-B14F-4D97-AF65-F5344CB8AC3E}">
        <p14:creationId xmlns:p14="http://schemas.microsoft.com/office/powerpoint/2010/main" val="39286329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9AE0E46-CD5D-48C7-A86F-F30D225E5F2B}" type="slidenum">
              <a:rPr lang="en-US" altLang="pt-BR" sz="1200"/>
              <a:pPr/>
              <a:t>31</a:t>
            </a:fld>
            <a:endParaRPr lang="en-US" altLang="pt-BR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sedr42021_0721ab.jpg</a:t>
            </a:r>
          </a:p>
        </p:txBody>
      </p:sp>
    </p:spTree>
    <p:extLst>
      <p:ext uri="{BB962C8B-B14F-4D97-AF65-F5344CB8AC3E}">
        <p14:creationId xmlns:p14="http://schemas.microsoft.com/office/powerpoint/2010/main" val="2532434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C5474BF-7AA1-4A3C-94E2-6D28E853B446}" type="slidenum">
              <a:rPr lang="en-US" altLang="pt-BR" sz="1200"/>
              <a:pPr/>
              <a:t>32</a:t>
            </a:fld>
            <a:endParaRPr lang="en-US" altLang="pt-BR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sedr42021_0722a.jpg</a:t>
            </a:r>
          </a:p>
        </p:txBody>
      </p:sp>
    </p:spTree>
    <p:extLst>
      <p:ext uri="{BB962C8B-B14F-4D97-AF65-F5344CB8AC3E}">
        <p14:creationId xmlns:p14="http://schemas.microsoft.com/office/powerpoint/2010/main" val="7068544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296CE05-2682-4A58-99E8-86B580ED3E49}" type="slidenum">
              <a:rPr lang="en-US" altLang="pt-BR" sz="1200"/>
              <a:pPr/>
              <a:t>33</a:t>
            </a:fld>
            <a:endParaRPr lang="en-US" altLang="pt-BR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sedr42021_0723a.jpg</a:t>
            </a:r>
          </a:p>
        </p:txBody>
      </p:sp>
    </p:spTree>
    <p:extLst>
      <p:ext uri="{BB962C8B-B14F-4D97-AF65-F5344CB8AC3E}">
        <p14:creationId xmlns:p14="http://schemas.microsoft.com/office/powerpoint/2010/main" val="42707384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9B49F38-7A64-47C8-99C8-C0A52F11019A}" type="slidenum">
              <a:rPr lang="en-US" altLang="pt-BR" sz="1200"/>
              <a:pPr/>
              <a:t>34</a:t>
            </a:fld>
            <a:endParaRPr lang="en-US" altLang="pt-BR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sedr42021_0724.jpg</a:t>
            </a:r>
          </a:p>
        </p:txBody>
      </p:sp>
    </p:spTree>
    <p:extLst>
      <p:ext uri="{BB962C8B-B14F-4D97-AF65-F5344CB8AC3E}">
        <p14:creationId xmlns:p14="http://schemas.microsoft.com/office/powerpoint/2010/main" val="21099636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EE49507-32E5-4D47-B27D-584F14BBCDCB}" type="slidenum">
              <a:rPr lang="en-US" altLang="pt-BR" sz="1200"/>
              <a:pPr/>
              <a:t>35</a:t>
            </a:fld>
            <a:endParaRPr lang="en-US" altLang="pt-BR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sedr42021_0725a.jpg</a:t>
            </a:r>
          </a:p>
        </p:txBody>
      </p:sp>
    </p:spTree>
    <p:extLst>
      <p:ext uri="{BB962C8B-B14F-4D97-AF65-F5344CB8AC3E}">
        <p14:creationId xmlns:p14="http://schemas.microsoft.com/office/powerpoint/2010/main" val="35745954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8C94E03-A7E9-42F1-ABC5-259D7645AA9D}" type="slidenum">
              <a:rPr lang="en-US" altLang="pt-BR" sz="1200"/>
              <a:pPr/>
              <a:t>36</a:t>
            </a:fld>
            <a:endParaRPr lang="en-US" altLang="pt-BR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sedr42021_0726a.jpg</a:t>
            </a:r>
          </a:p>
        </p:txBody>
      </p:sp>
    </p:spTree>
    <p:extLst>
      <p:ext uri="{BB962C8B-B14F-4D97-AF65-F5344CB8AC3E}">
        <p14:creationId xmlns:p14="http://schemas.microsoft.com/office/powerpoint/2010/main" val="17595491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421A3A8-0336-4EDC-B9B2-7DF78C7D3F26}" type="slidenum">
              <a:rPr lang="en-US" altLang="pt-BR" sz="1200"/>
              <a:pPr/>
              <a:t>37</a:t>
            </a:fld>
            <a:endParaRPr lang="en-US" altLang="pt-BR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sedr42021_0727.jpg</a:t>
            </a:r>
          </a:p>
        </p:txBody>
      </p:sp>
    </p:spTree>
    <p:extLst>
      <p:ext uri="{BB962C8B-B14F-4D97-AF65-F5344CB8AC3E}">
        <p14:creationId xmlns:p14="http://schemas.microsoft.com/office/powerpoint/2010/main" val="2659010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6C08F60-8C01-44C2-960C-DF11B3B4FBCE}" type="slidenum">
              <a:rPr lang="en-US" altLang="pt-BR" sz="1200"/>
              <a:pPr/>
              <a:t>38</a:t>
            </a:fld>
            <a:endParaRPr lang="en-US" altLang="pt-BR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sedr42021_0728a.jpg</a:t>
            </a:r>
          </a:p>
        </p:txBody>
      </p:sp>
    </p:spTree>
    <p:extLst>
      <p:ext uri="{BB962C8B-B14F-4D97-AF65-F5344CB8AC3E}">
        <p14:creationId xmlns:p14="http://schemas.microsoft.com/office/powerpoint/2010/main" val="15097439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01F7DC7-3ACC-47F7-BDD8-C33D6A43940C}" type="slidenum">
              <a:rPr lang="en-US" altLang="pt-BR" sz="1200"/>
              <a:pPr/>
              <a:t>39</a:t>
            </a:fld>
            <a:endParaRPr lang="en-US" altLang="pt-BR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sedr42021_0729a.jpg</a:t>
            </a:r>
          </a:p>
        </p:txBody>
      </p:sp>
    </p:spTree>
    <p:extLst>
      <p:ext uri="{BB962C8B-B14F-4D97-AF65-F5344CB8AC3E}">
        <p14:creationId xmlns:p14="http://schemas.microsoft.com/office/powerpoint/2010/main" val="21872251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4A99F7E-CA01-4DD2-B7FD-3CC493142C88}" type="slidenum">
              <a:rPr lang="en-US" altLang="pt-BR" sz="1200"/>
              <a:pPr/>
              <a:t>40</a:t>
            </a:fld>
            <a:endParaRPr lang="en-US" altLang="pt-BR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sedr42021_0730.jpg</a:t>
            </a:r>
          </a:p>
        </p:txBody>
      </p:sp>
    </p:spTree>
    <p:extLst>
      <p:ext uri="{BB962C8B-B14F-4D97-AF65-F5344CB8AC3E}">
        <p14:creationId xmlns:p14="http://schemas.microsoft.com/office/powerpoint/2010/main" val="3623178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ECF40E8-1DF7-4D76-AB80-D2275BAD5FCB}" type="slidenum">
              <a:rPr lang="en-US" altLang="pt-BR" sz="1200"/>
              <a:pPr/>
              <a:t>5</a:t>
            </a:fld>
            <a:endParaRPr lang="en-US" altLang="pt-BR" sz="120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sedr42021_0702.jpg</a:t>
            </a:r>
          </a:p>
        </p:txBody>
      </p:sp>
    </p:spTree>
    <p:extLst>
      <p:ext uri="{BB962C8B-B14F-4D97-AF65-F5344CB8AC3E}">
        <p14:creationId xmlns:p14="http://schemas.microsoft.com/office/powerpoint/2010/main" val="34078852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3E5E314-0766-4453-BBF2-E38FE830CBEA}" type="slidenum">
              <a:rPr lang="en-US" altLang="pt-BR" sz="1200"/>
              <a:pPr/>
              <a:t>41</a:t>
            </a:fld>
            <a:endParaRPr lang="en-US" altLang="pt-BR" sz="12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sedr42021_0731a.jpg</a:t>
            </a:r>
          </a:p>
        </p:txBody>
      </p:sp>
    </p:spTree>
    <p:extLst>
      <p:ext uri="{BB962C8B-B14F-4D97-AF65-F5344CB8AC3E}">
        <p14:creationId xmlns:p14="http://schemas.microsoft.com/office/powerpoint/2010/main" val="29556647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C94F836-53A8-477F-AB95-762E8F1AE847}" type="slidenum">
              <a:rPr lang="en-US" altLang="pt-BR" sz="1200"/>
              <a:pPr/>
              <a:t>42</a:t>
            </a:fld>
            <a:endParaRPr lang="en-US" altLang="pt-BR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sedr42021_0732a.jpg</a:t>
            </a:r>
          </a:p>
        </p:txBody>
      </p:sp>
    </p:spTree>
    <p:extLst>
      <p:ext uri="{BB962C8B-B14F-4D97-AF65-F5344CB8AC3E}">
        <p14:creationId xmlns:p14="http://schemas.microsoft.com/office/powerpoint/2010/main" val="41147548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F064E2A-1361-477F-94E8-40B920D9136F}" type="slidenum">
              <a:rPr lang="en-US" altLang="pt-BR" sz="1200"/>
              <a:pPr/>
              <a:t>43</a:t>
            </a:fld>
            <a:endParaRPr lang="en-US" altLang="pt-BR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sedr42021_0733.jpg</a:t>
            </a:r>
          </a:p>
        </p:txBody>
      </p:sp>
    </p:spTree>
    <p:extLst>
      <p:ext uri="{BB962C8B-B14F-4D97-AF65-F5344CB8AC3E}">
        <p14:creationId xmlns:p14="http://schemas.microsoft.com/office/powerpoint/2010/main" val="35694488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D08EB15-F584-4539-8F74-26AF2C64A88D}" type="slidenum">
              <a:rPr lang="en-US" altLang="pt-BR" sz="1200"/>
              <a:pPr/>
              <a:t>44</a:t>
            </a:fld>
            <a:endParaRPr lang="en-US" altLang="pt-BR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sedr42021_0734.jpg</a:t>
            </a:r>
          </a:p>
        </p:txBody>
      </p:sp>
    </p:spTree>
    <p:extLst>
      <p:ext uri="{BB962C8B-B14F-4D97-AF65-F5344CB8AC3E}">
        <p14:creationId xmlns:p14="http://schemas.microsoft.com/office/powerpoint/2010/main" val="39261014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3AA6274-6F90-4BAC-A06B-8FB138E4B6BC}" type="slidenum">
              <a:rPr lang="en-US" altLang="pt-BR" sz="1200"/>
              <a:pPr/>
              <a:t>45</a:t>
            </a:fld>
            <a:endParaRPr lang="en-US" altLang="pt-BR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sedr42021_0735.jpg</a:t>
            </a:r>
          </a:p>
        </p:txBody>
      </p:sp>
    </p:spTree>
    <p:extLst>
      <p:ext uri="{BB962C8B-B14F-4D97-AF65-F5344CB8AC3E}">
        <p14:creationId xmlns:p14="http://schemas.microsoft.com/office/powerpoint/2010/main" val="15263762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DBECACC-917D-4694-B258-6B1EF401921C}" type="slidenum">
              <a:rPr lang="en-US" altLang="pt-BR" sz="1200"/>
              <a:pPr/>
              <a:t>46</a:t>
            </a:fld>
            <a:endParaRPr lang="en-US" altLang="pt-BR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sedr42021_0736a.jpg</a:t>
            </a:r>
          </a:p>
        </p:txBody>
      </p:sp>
    </p:spTree>
    <p:extLst>
      <p:ext uri="{BB962C8B-B14F-4D97-AF65-F5344CB8AC3E}">
        <p14:creationId xmlns:p14="http://schemas.microsoft.com/office/powerpoint/2010/main" val="31415756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FD3A9DB-63EC-4599-8A24-5293B5FDEBD9}" type="slidenum">
              <a:rPr lang="en-US" altLang="pt-BR" sz="1200"/>
              <a:pPr/>
              <a:t>47</a:t>
            </a:fld>
            <a:endParaRPr lang="en-US" altLang="pt-BR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sedr42021_0737a.jpg</a:t>
            </a:r>
          </a:p>
        </p:txBody>
      </p:sp>
    </p:spTree>
    <p:extLst>
      <p:ext uri="{BB962C8B-B14F-4D97-AF65-F5344CB8AC3E}">
        <p14:creationId xmlns:p14="http://schemas.microsoft.com/office/powerpoint/2010/main" val="14343057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ADE8188-6303-4FFF-924C-854664FCD242}" type="slidenum">
              <a:rPr lang="en-US" altLang="pt-BR" sz="1200"/>
              <a:pPr/>
              <a:t>48</a:t>
            </a:fld>
            <a:endParaRPr lang="en-US" altLang="pt-BR" sz="120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sedr42021_0739a.jpg</a:t>
            </a:r>
          </a:p>
        </p:txBody>
      </p:sp>
    </p:spTree>
    <p:extLst>
      <p:ext uri="{BB962C8B-B14F-4D97-AF65-F5344CB8AC3E}">
        <p14:creationId xmlns:p14="http://schemas.microsoft.com/office/powerpoint/2010/main" val="31724843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3EFC925-B878-4135-9CB5-D30FCDC0C14E}" type="slidenum">
              <a:rPr lang="en-US" altLang="pt-BR" sz="1200"/>
              <a:pPr/>
              <a:t>49</a:t>
            </a:fld>
            <a:endParaRPr lang="en-US" altLang="pt-BR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sedr42021_0740.jpg</a:t>
            </a:r>
          </a:p>
        </p:txBody>
      </p:sp>
    </p:spTree>
    <p:extLst>
      <p:ext uri="{BB962C8B-B14F-4D97-AF65-F5344CB8AC3E}">
        <p14:creationId xmlns:p14="http://schemas.microsoft.com/office/powerpoint/2010/main" val="33047084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B8DEC37-58EA-4E40-A586-24A33B3801DA}" type="slidenum">
              <a:rPr lang="en-US" altLang="pt-BR" sz="1200"/>
              <a:pPr/>
              <a:t>50</a:t>
            </a:fld>
            <a:endParaRPr lang="en-US" altLang="pt-BR" sz="120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sedr42021_0741.jpg</a:t>
            </a:r>
          </a:p>
        </p:txBody>
      </p:sp>
    </p:spTree>
    <p:extLst>
      <p:ext uri="{BB962C8B-B14F-4D97-AF65-F5344CB8AC3E}">
        <p14:creationId xmlns:p14="http://schemas.microsoft.com/office/powerpoint/2010/main" val="505749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EB56087-ED39-45AE-BEFB-27E897339A19}" type="slidenum">
              <a:rPr lang="en-US" altLang="pt-BR" sz="1200"/>
              <a:pPr/>
              <a:t>6</a:t>
            </a:fld>
            <a:endParaRPr lang="en-US" altLang="pt-BR" sz="120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sedr42021_0703a.jpg</a:t>
            </a:r>
          </a:p>
        </p:txBody>
      </p:sp>
    </p:spTree>
    <p:extLst>
      <p:ext uri="{BB962C8B-B14F-4D97-AF65-F5344CB8AC3E}">
        <p14:creationId xmlns:p14="http://schemas.microsoft.com/office/powerpoint/2010/main" val="10346686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C01B82B-9E0D-493D-9C79-1E675FC84806}" type="slidenum">
              <a:rPr lang="en-US" altLang="pt-BR" sz="1200"/>
              <a:pPr/>
              <a:t>51</a:t>
            </a:fld>
            <a:endParaRPr lang="en-US" altLang="pt-BR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sedr42021_0742.jpg</a:t>
            </a:r>
          </a:p>
        </p:txBody>
      </p:sp>
    </p:spTree>
    <p:extLst>
      <p:ext uri="{BB962C8B-B14F-4D97-AF65-F5344CB8AC3E}">
        <p14:creationId xmlns:p14="http://schemas.microsoft.com/office/powerpoint/2010/main" val="28425898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F5405D7-7911-4309-A0D7-0532FA14C39D}" type="slidenum">
              <a:rPr lang="en-US" altLang="pt-BR" sz="1200"/>
              <a:pPr/>
              <a:t>52</a:t>
            </a:fld>
            <a:endParaRPr lang="en-US" altLang="pt-BR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sedr42021_0743.jpg</a:t>
            </a:r>
          </a:p>
        </p:txBody>
      </p:sp>
    </p:spTree>
    <p:extLst>
      <p:ext uri="{BB962C8B-B14F-4D97-AF65-F5344CB8AC3E}">
        <p14:creationId xmlns:p14="http://schemas.microsoft.com/office/powerpoint/2010/main" val="1665957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D4BDBAF-2DE9-4FAC-8A9E-FA56A5664672}" type="slidenum">
              <a:rPr lang="en-US" altLang="pt-BR" sz="1200"/>
              <a:pPr/>
              <a:t>53</a:t>
            </a:fld>
            <a:endParaRPr lang="en-US" altLang="pt-BR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sedr42021_0744.jpg</a:t>
            </a:r>
          </a:p>
        </p:txBody>
      </p:sp>
    </p:spTree>
    <p:extLst>
      <p:ext uri="{BB962C8B-B14F-4D97-AF65-F5344CB8AC3E}">
        <p14:creationId xmlns:p14="http://schemas.microsoft.com/office/powerpoint/2010/main" val="1482199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4F8752A-A7EF-4241-8656-3BFBFAF93DE7}" type="slidenum">
              <a:rPr lang="en-US" altLang="pt-BR" sz="1200"/>
              <a:pPr/>
              <a:t>54</a:t>
            </a:fld>
            <a:endParaRPr lang="en-US" altLang="pt-BR" sz="12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sedr42021_0749.jpg</a:t>
            </a:r>
          </a:p>
        </p:txBody>
      </p:sp>
    </p:spTree>
    <p:extLst>
      <p:ext uri="{BB962C8B-B14F-4D97-AF65-F5344CB8AC3E}">
        <p14:creationId xmlns:p14="http://schemas.microsoft.com/office/powerpoint/2010/main" val="35233656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F815655-2C71-48F7-83EC-072CE9CC1E61}" type="slidenum">
              <a:rPr lang="en-US" altLang="pt-BR" sz="1200"/>
              <a:pPr/>
              <a:t>55</a:t>
            </a:fld>
            <a:endParaRPr lang="en-US" altLang="pt-BR" sz="120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sedr42021_0745.jpg</a:t>
            </a:r>
          </a:p>
        </p:txBody>
      </p:sp>
    </p:spTree>
    <p:extLst>
      <p:ext uri="{BB962C8B-B14F-4D97-AF65-F5344CB8AC3E}">
        <p14:creationId xmlns:p14="http://schemas.microsoft.com/office/powerpoint/2010/main" val="4679789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E00C134-2BDC-40B7-B3AD-376EECF45DA7}" type="slidenum">
              <a:rPr lang="en-US" altLang="pt-BR" sz="1200"/>
              <a:pPr/>
              <a:t>56</a:t>
            </a:fld>
            <a:endParaRPr lang="en-US" altLang="pt-BR" sz="120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sedr42021_0746.jpg</a:t>
            </a:r>
          </a:p>
        </p:txBody>
      </p:sp>
    </p:spTree>
    <p:extLst>
      <p:ext uri="{BB962C8B-B14F-4D97-AF65-F5344CB8AC3E}">
        <p14:creationId xmlns:p14="http://schemas.microsoft.com/office/powerpoint/2010/main" val="27699987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0F49120-4D52-4C3F-BE57-1A3F61DE0536}" type="slidenum">
              <a:rPr lang="en-US" altLang="pt-BR" sz="1200"/>
              <a:pPr/>
              <a:t>57</a:t>
            </a:fld>
            <a:endParaRPr lang="en-US" altLang="pt-BR" sz="120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sedr42021_0747.jpg</a:t>
            </a:r>
          </a:p>
        </p:txBody>
      </p:sp>
    </p:spTree>
    <p:extLst>
      <p:ext uri="{BB962C8B-B14F-4D97-AF65-F5344CB8AC3E}">
        <p14:creationId xmlns:p14="http://schemas.microsoft.com/office/powerpoint/2010/main" val="8755914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92B0CE4-3B86-4FE2-AE43-A905954E59E6}" type="slidenum">
              <a:rPr lang="en-US" altLang="pt-BR" sz="1200"/>
              <a:pPr/>
              <a:t>58</a:t>
            </a:fld>
            <a:endParaRPr lang="en-US" altLang="pt-BR" sz="120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sedr42021_0748.jpg</a:t>
            </a:r>
          </a:p>
        </p:txBody>
      </p:sp>
    </p:spTree>
    <p:extLst>
      <p:ext uri="{BB962C8B-B14F-4D97-AF65-F5344CB8AC3E}">
        <p14:creationId xmlns:p14="http://schemas.microsoft.com/office/powerpoint/2010/main" val="24388971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4DE5F98-A960-42CF-836A-93B9AF13470F}" type="slidenum">
              <a:rPr lang="en-US" altLang="pt-BR" sz="1200"/>
              <a:pPr/>
              <a:t>59</a:t>
            </a:fld>
            <a:endParaRPr lang="en-US" altLang="pt-BR" sz="120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sedr42021_0751.jpg</a:t>
            </a:r>
          </a:p>
        </p:txBody>
      </p:sp>
    </p:spTree>
    <p:extLst>
      <p:ext uri="{BB962C8B-B14F-4D97-AF65-F5344CB8AC3E}">
        <p14:creationId xmlns:p14="http://schemas.microsoft.com/office/powerpoint/2010/main" val="22657474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1283480-9E49-474F-8139-0AF4FDFFFC6F}" type="slidenum">
              <a:rPr lang="en-US" altLang="pt-BR" sz="1200"/>
              <a:pPr/>
              <a:t>60</a:t>
            </a:fld>
            <a:endParaRPr lang="en-US" altLang="pt-BR" sz="120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sedr42021_0752a.jpg</a:t>
            </a:r>
          </a:p>
        </p:txBody>
      </p:sp>
    </p:spTree>
    <p:extLst>
      <p:ext uri="{BB962C8B-B14F-4D97-AF65-F5344CB8AC3E}">
        <p14:creationId xmlns:p14="http://schemas.microsoft.com/office/powerpoint/2010/main" val="172202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483A9E3-4053-45D2-B9D0-9B00B90AC168}" type="slidenum">
              <a:rPr lang="en-US" altLang="pt-BR" sz="1200"/>
              <a:pPr/>
              <a:t>7</a:t>
            </a:fld>
            <a:endParaRPr lang="en-US" altLang="pt-BR" sz="1200"/>
          </a:p>
        </p:txBody>
      </p:sp>
      <p:sp>
        <p:nvSpPr>
          <p:cNvPr id="1433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sedr42021_0703c.jpg</a:t>
            </a:r>
          </a:p>
        </p:txBody>
      </p:sp>
    </p:spTree>
    <p:extLst>
      <p:ext uri="{BB962C8B-B14F-4D97-AF65-F5344CB8AC3E}">
        <p14:creationId xmlns:p14="http://schemas.microsoft.com/office/powerpoint/2010/main" val="34568959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1283480-9E49-474F-8139-0AF4FDFFFC6F}" type="slidenum">
              <a:rPr lang="en-US" altLang="pt-BR" sz="1200"/>
              <a:pPr/>
              <a:t>61</a:t>
            </a:fld>
            <a:endParaRPr lang="en-US" altLang="pt-BR" sz="120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sedr42021_0752a.jpg</a:t>
            </a:r>
          </a:p>
        </p:txBody>
      </p:sp>
    </p:spTree>
    <p:extLst>
      <p:ext uri="{BB962C8B-B14F-4D97-AF65-F5344CB8AC3E}">
        <p14:creationId xmlns:p14="http://schemas.microsoft.com/office/powerpoint/2010/main" val="32283910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6011BDD-2228-4A3A-8F30-C9C7DBCFE688}" type="slidenum">
              <a:rPr lang="en-US" altLang="pt-BR" sz="1200"/>
              <a:pPr/>
              <a:t>62</a:t>
            </a:fld>
            <a:endParaRPr lang="en-US" altLang="pt-BR" sz="120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sedr42021_0752b.jpg</a:t>
            </a:r>
          </a:p>
        </p:txBody>
      </p:sp>
    </p:spTree>
    <p:extLst>
      <p:ext uri="{BB962C8B-B14F-4D97-AF65-F5344CB8AC3E}">
        <p14:creationId xmlns:p14="http://schemas.microsoft.com/office/powerpoint/2010/main" val="30295180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6D2FDFA-50D5-4BD1-9995-E17238CE479D}" type="slidenum">
              <a:rPr lang="en-US" altLang="pt-BR" sz="1200"/>
              <a:pPr/>
              <a:t>63</a:t>
            </a:fld>
            <a:endParaRPr lang="en-US" altLang="pt-BR" sz="120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sedr42021_0753a.jpg</a:t>
            </a:r>
          </a:p>
        </p:txBody>
      </p:sp>
    </p:spTree>
    <p:extLst>
      <p:ext uri="{BB962C8B-B14F-4D97-AF65-F5344CB8AC3E}">
        <p14:creationId xmlns:p14="http://schemas.microsoft.com/office/powerpoint/2010/main" val="890748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28ED8CD-ECC5-402A-8756-7FE4A1D83BB7}" type="slidenum">
              <a:rPr lang="en-US" altLang="pt-BR" sz="1200"/>
              <a:pPr/>
              <a:t>64</a:t>
            </a:fld>
            <a:endParaRPr lang="en-US" altLang="pt-BR" sz="120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sedr42021_0754a.jpg</a:t>
            </a:r>
          </a:p>
        </p:txBody>
      </p:sp>
    </p:spTree>
    <p:extLst>
      <p:ext uri="{BB962C8B-B14F-4D97-AF65-F5344CB8AC3E}">
        <p14:creationId xmlns:p14="http://schemas.microsoft.com/office/powerpoint/2010/main" val="32328118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1E9A097-A6B5-4D55-9B59-B26574DAB567}" type="slidenum">
              <a:rPr lang="en-US" altLang="pt-BR" sz="1200"/>
              <a:pPr/>
              <a:t>65</a:t>
            </a:fld>
            <a:endParaRPr lang="en-US" altLang="pt-BR" sz="120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pt-BR" smtClean="0"/>
              <a:t>sedr42021_0754b.jpg</a:t>
            </a:r>
          </a:p>
        </p:txBody>
      </p:sp>
    </p:spTree>
    <p:extLst>
      <p:ext uri="{BB962C8B-B14F-4D97-AF65-F5344CB8AC3E}">
        <p14:creationId xmlns:p14="http://schemas.microsoft.com/office/powerpoint/2010/main" val="71474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A848DA-FC55-45D7-BEF7-112714F108B5}" type="slidenum">
              <a:rPr lang="en-US" altLang="pt-BR" sz="1200"/>
              <a:pPr/>
              <a:t>8</a:t>
            </a:fld>
            <a:endParaRPr lang="en-US" altLang="pt-BR" sz="1200"/>
          </a:p>
        </p:txBody>
      </p:sp>
      <p:sp>
        <p:nvSpPr>
          <p:cNvPr id="163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sedr42021_0704.jpg</a:t>
            </a:r>
          </a:p>
        </p:txBody>
      </p:sp>
    </p:spTree>
    <p:extLst>
      <p:ext uri="{BB962C8B-B14F-4D97-AF65-F5344CB8AC3E}">
        <p14:creationId xmlns:p14="http://schemas.microsoft.com/office/powerpoint/2010/main" val="665713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E6E675-935A-45C9-9892-908D7BE18812}" type="slidenum">
              <a:rPr lang="en-US" altLang="pt-BR" sz="1200"/>
              <a:pPr/>
              <a:t>9</a:t>
            </a:fld>
            <a:endParaRPr lang="en-US" altLang="pt-BR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sedr42021_0705.jpg</a:t>
            </a:r>
          </a:p>
        </p:txBody>
      </p:sp>
    </p:spTree>
    <p:extLst>
      <p:ext uri="{BB962C8B-B14F-4D97-AF65-F5344CB8AC3E}">
        <p14:creationId xmlns:p14="http://schemas.microsoft.com/office/powerpoint/2010/main" val="679767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E6E675-935A-45C9-9892-908D7BE18812}" type="slidenum">
              <a:rPr lang="en-US" altLang="pt-BR" sz="1200"/>
              <a:pPr/>
              <a:t>10</a:t>
            </a:fld>
            <a:endParaRPr lang="en-US" altLang="pt-BR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sedr42021_0705.jpg</a:t>
            </a:r>
          </a:p>
        </p:txBody>
      </p:sp>
    </p:spTree>
    <p:extLst>
      <p:ext uri="{BB962C8B-B14F-4D97-AF65-F5344CB8AC3E}">
        <p14:creationId xmlns:p14="http://schemas.microsoft.com/office/powerpoint/2010/main" val="4220370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2995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240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543800" y="460375"/>
            <a:ext cx="2305050" cy="57165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460375"/>
            <a:ext cx="6762750" cy="57165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98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942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838316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716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8782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988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93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03629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473284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fundo04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8" descr="logo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151563"/>
            <a:ext cx="835025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9"/>
          <p:cNvSpPr>
            <a:spLocks noChangeArrowheads="1"/>
          </p:cNvSpPr>
          <p:nvPr userDrawn="1"/>
        </p:nvSpPr>
        <p:spPr bwMode="auto">
          <a:xfrm>
            <a:off x="7740650" y="6556375"/>
            <a:ext cx="1979613" cy="14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GB" altLang="pt-BR" sz="1000">
                <a:solidFill>
                  <a:srgbClr val="FFFFFF"/>
                </a:solidFill>
                <a:latin typeface="Verdana" panose="020B0604030504040204" pitchFamily="34" charset="0"/>
              </a:rPr>
              <a:t>slide  </a:t>
            </a:r>
            <a:fld id="{46BD3ABC-D279-4E6B-A618-3B6DE3BA90E4}" type="slidenum">
              <a:rPr lang="en-GB" altLang="pt-BR" sz="1000">
                <a:solidFill>
                  <a:srgbClr val="FFFFFF"/>
                </a:solidFill>
                <a:latin typeface="Verdana" panose="020B0604030504040204" pitchFamily="34" charset="0"/>
              </a:rPr>
              <a:pPr algn="ctr" eaLnBrk="1" hangingPunct="1"/>
              <a:t>‹nº›</a:t>
            </a:fld>
            <a:endParaRPr lang="en-GB" altLang="pt-BR" sz="10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029" name="Rectangle 10"/>
          <p:cNvSpPr>
            <a:spLocks noChangeArrowheads="1"/>
          </p:cNvSpPr>
          <p:nvPr userDrawn="1"/>
        </p:nvSpPr>
        <p:spPr bwMode="auto">
          <a:xfrm>
            <a:off x="0" y="30163"/>
            <a:ext cx="1979613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1000" noProof="0" dirty="0" smtClean="0">
                <a:solidFill>
                  <a:srgbClr val="FFFFFF"/>
                </a:solidFill>
                <a:latin typeface="Verdana" panose="020B0604030504040204" pitchFamily="34" charset="0"/>
              </a:rPr>
              <a:t>Capítulo 7</a:t>
            </a:r>
          </a:p>
          <a:p>
            <a:pPr eaLnBrk="1" hangingPunct="1"/>
            <a:r>
              <a:rPr lang="pt-BR" altLang="pt-BR" sz="1000" noProof="0" dirty="0" smtClean="0">
                <a:solidFill>
                  <a:srgbClr val="FFFFFF"/>
                </a:solidFill>
                <a:latin typeface="Verdana" panose="020B0604030504040204" pitchFamily="34" charset="0"/>
              </a:rPr>
              <a:t>Amplificadores</a:t>
            </a:r>
          </a:p>
          <a:p>
            <a:pPr eaLnBrk="1" hangingPunct="1"/>
            <a:r>
              <a:rPr lang="pt-BR" altLang="pt-BR" sz="1000" noProof="0" dirty="0" smtClean="0">
                <a:solidFill>
                  <a:srgbClr val="FFFFFF"/>
                </a:solidFill>
                <a:latin typeface="Verdana" panose="020B0604030504040204" pitchFamily="34" charset="0"/>
              </a:rPr>
              <a:t>Diferenciais e de </a:t>
            </a:r>
          </a:p>
          <a:p>
            <a:pPr eaLnBrk="1" hangingPunct="1"/>
            <a:r>
              <a:rPr lang="pt-BR" altLang="pt-BR" sz="1000" noProof="0" dirty="0" smtClean="0">
                <a:solidFill>
                  <a:srgbClr val="FFFFFF"/>
                </a:solidFill>
                <a:latin typeface="Verdana" panose="020B0604030504040204" pitchFamily="34" charset="0"/>
              </a:rPr>
              <a:t>Múltiplos</a:t>
            </a:r>
            <a:r>
              <a:rPr lang="pt-BR" altLang="pt-BR" sz="1000" baseline="0" noProof="0" dirty="0" smtClean="0">
                <a:solidFill>
                  <a:srgbClr val="FFFFFF"/>
                </a:solidFill>
                <a:latin typeface="Verdana" panose="020B0604030504040204" pitchFamily="34" charset="0"/>
              </a:rPr>
              <a:t> Estágios</a:t>
            </a:r>
            <a:endParaRPr lang="pt-BR" altLang="pt-BR" sz="1000" noProof="0" dirty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030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460375"/>
            <a:ext cx="81724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estilo do título mestre</a:t>
            </a:r>
          </a:p>
        </p:txBody>
      </p:sp>
      <p:sp>
        <p:nvSpPr>
          <p:cNvPr id="1031" name="Text Box 12"/>
          <p:cNvSpPr txBox="1">
            <a:spLocks noChangeArrowheads="1"/>
          </p:cNvSpPr>
          <p:nvPr userDrawn="1"/>
        </p:nvSpPr>
        <p:spPr bwMode="auto">
          <a:xfrm>
            <a:off x="1752600" y="6613525"/>
            <a:ext cx="15906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1000" b="1">
                <a:solidFill>
                  <a:srgbClr val="000000"/>
                </a:solidFill>
                <a:cs typeface="Times New Roman" panose="02020603050405020304" pitchFamily="18" charset="0"/>
              </a:rPr>
              <a:t>©2008 Pearson Education</a:t>
            </a:r>
          </a:p>
        </p:txBody>
      </p:sp>
    </p:spTree>
    <p:extLst>
      <p:ext uri="{BB962C8B-B14F-4D97-AF65-F5344CB8AC3E}">
        <p14:creationId xmlns:p14="http://schemas.microsoft.com/office/powerpoint/2010/main" val="367615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F5821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5821E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5821E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5821E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5821E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F5821E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F5821E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F5821E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F5821E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0.png"/><Relationship Id="rId4" Type="http://schemas.openxmlformats.org/officeDocument/2006/relationships/image" Target="../media/image280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5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 descr="livro_microeletron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81088"/>
            <a:ext cx="3173413" cy="469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5"/>
          <p:cNvSpPr txBox="1">
            <a:spLocks noChangeArrowheads="1"/>
          </p:cNvSpPr>
          <p:nvPr/>
        </p:nvSpPr>
        <p:spPr bwMode="auto">
          <a:xfrm>
            <a:off x="4572000" y="4267200"/>
            <a:ext cx="16450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2000" b="1" dirty="0">
                <a:solidFill>
                  <a:srgbClr val="FFFFFF"/>
                </a:solidFill>
                <a:latin typeface="Verdana" panose="020B0604030504040204" pitchFamily="34" charset="0"/>
              </a:rPr>
              <a:t>Capítulo </a:t>
            </a:r>
            <a:r>
              <a:rPr lang="pt-BR" altLang="pt-BR" sz="2000" b="1" dirty="0" smtClean="0">
                <a:solidFill>
                  <a:srgbClr val="FFFFFF"/>
                </a:solidFill>
                <a:latin typeface="Verdana" panose="020B0604030504040204" pitchFamily="34" charset="0"/>
              </a:rPr>
              <a:t>7</a:t>
            </a:r>
            <a:endParaRPr lang="pt-BR" altLang="pt-BR" sz="2000" b="1" dirty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4572000" y="4941168"/>
            <a:ext cx="4343400" cy="12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2700" dirty="0" smtClean="0">
                <a:solidFill>
                  <a:srgbClr val="F5821E"/>
                </a:solidFill>
                <a:latin typeface="Verdana" panose="020B0604030504040204" pitchFamily="34" charset="0"/>
              </a:rPr>
              <a:t>Amplificadores Diferenciais e de Múltiplos Estágios</a:t>
            </a:r>
            <a:r>
              <a:rPr lang="pt-BR" altLang="pt-BR" sz="2000" dirty="0">
                <a:solidFill>
                  <a:srgbClr val="F5821E"/>
                </a:solidFill>
                <a:latin typeface="Verdana" panose="020B060403050404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8286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1898400" y="332656"/>
                <a:ext cx="3465688" cy="644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 smtClean="0">
                    <a:solidFill>
                      <a:schemeClr val="bg1"/>
                    </a:solidFill>
                  </a:rPr>
                  <a:t>Curvas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</m:num>
                      <m:den>
                        <m: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den>
                    </m:f>
                  </m:oMath>
                </a14:m>
                <a:r>
                  <a:rPr lang="pt-BR" b="1" dirty="0" smtClean="0">
                    <a:solidFill>
                      <a:schemeClr val="bg1"/>
                    </a:solidFill>
                  </a:rPr>
                  <a:t> versus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𝒊𝒅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𝑶𝑽</m:t>
                            </m:r>
                          </m:sub>
                        </m:sSub>
                      </m:den>
                    </m:f>
                  </m:oMath>
                </a14:m>
                <a:endParaRPr lang="pt-B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00" y="332656"/>
                <a:ext cx="3465688" cy="644920"/>
              </a:xfrm>
              <a:prstGeom prst="rect">
                <a:avLst/>
              </a:prstGeom>
              <a:blipFill rotWithShape="0">
                <a:blip r:embed="rId4"/>
                <a:stretch>
                  <a:fillRect l="-2636" b="-19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691680" y="1052736"/>
                <a:ext cx="7416824" cy="5527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f>
                      <m:f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𝐺𝑆</m:t>
                                </m:r>
                                <m:r>
                                  <a:rPr lang="pt-B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f>
                      <m:f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pt-BR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𝐺𝑆</m:t>
                                </m:r>
                                <m:r>
                                  <a:rPr lang="pt-B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pt-BR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rad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f>
                          <m:f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e>
                    </m:rad>
                    <m:d>
                      <m:d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𝐺𝑆</m:t>
                            </m:r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f>
                          <m:f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e>
                    </m:rad>
                    <m:d>
                      <m:d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𝐺𝑆</m:t>
                            </m:r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ad>
                      <m:radPr>
                        <m:degHide m:val="on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rad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r>
                      <a:rPr lang="pt-BR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f>
                          <m:f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pt-BR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rad>
                      <m:radPr>
                        <m:degHide m:val="on"/>
                        <m:ctrlPr>
                          <a:rPr lang="pt-B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pt-BR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pt-BR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pt-BR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pt-BR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r>
                      <a:rPr lang="pt-BR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f>
                      <m:f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bSup>
                      <m:sSubSupPr>
                        <m:ctrlP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  <m:sup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sz="2000" b="0" i="1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pt-BR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r>
                      <a:rPr lang="pt-BR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f>
                      <m:f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  <m:sup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 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f>
                          <m:f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rad>
                    <m:d>
                      <m:d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ad>
                      <m:radPr>
                        <m:degHide m:val="on"/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pt-B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pt-BR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pt-BR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𝑖𝑑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pt-BR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pt-B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f>
                              <m:fPr>
                                <m:type m:val="lin"/>
                                <m:ctrlPr>
                                  <a:rPr lang="pt-B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d>
                                  <m:dPr>
                                    <m:ctrlPr>
                                      <a:rPr lang="pt-BR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pt-BR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pt-BR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pt-BR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f>
                                      <m:fPr>
                                        <m:ctrlPr>
                                          <a:rPr lang="pt-BR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pt-BR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den>
                            </m:f>
                          </m:den>
                        </m:f>
                      </m:e>
                    </m:rad>
                  </m:oMath>
                </a14:m>
                <a:r>
                  <a:rPr lang="pt-BR" sz="2000" b="0" i="1" dirty="0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f>
                          <m:f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rad>
                    <m:d>
                      <m:d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pt-BR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ad>
                      <m:radPr>
                        <m:degHide m:val="on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pt-BR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pt-B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pt-BR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𝑖𝑑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pt-B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pt-BR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f>
                              <m:fPr>
                                <m:type m:val="lin"/>
                                <m:ctrlPr>
                                  <a:rPr lang="pt-BR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d>
                                  <m:dPr>
                                    <m:ctrlPr>
                                      <a:rPr lang="pt-B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pt-B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pt-B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pt-B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f>
                                      <m:fPr>
                                        <m:ctrlPr>
                                          <a:rPr lang="pt-B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pt-B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den>
                            </m:f>
                          </m:den>
                        </m:f>
                      </m:e>
                    </m:rad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1052736"/>
                <a:ext cx="7416824" cy="55274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5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1898400" y="332656"/>
                <a:ext cx="3465688" cy="644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 smtClean="0">
                    <a:solidFill>
                      <a:schemeClr val="bg1"/>
                    </a:solidFill>
                  </a:rPr>
                  <a:t>Curvas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</m:num>
                      <m:den>
                        <m: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den>
                    </m:f>
                  </m:oMath>
                </a14:m>
                <a:r>
                  <a:rPr lang="pt-BR" b="1" dirty="0" smtClean="0">
                    <a:solidFill>
                      <a:schemeClr val="bg1"/>
                    </a:solidFill>
                  </a:rPr>
                  <a:t> versus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𝒊𝒅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𝑶𝑽</m:t>
                            </m:r>
                          </m:sub>
                        </m:sSub>
                      </m:den>
                    </m:f>
                  </m:oMath>
                </a14:m>
                <a:endParaRPr lang="pt-B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00" y="332656"/>
                <a:ext cx="3465688" cy="644920"/>
              </a:xfrm>
              <a:prstGeom prst="rect">
                <a:avLst/>
              </a:prstGeom>
              <a:blipFill rotWithShape="0">
                <a:blip r:embed="rId4"/>
                <a:stretch>
                  <a:fillRect l="-2636" b="-19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475656" y="980728"/>
                <a:ext cx="7632848" cy="5925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f>
                          <m:fPr>
                            <m:ctrlP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rad>
                    <m:d>
                      <m:dPr>
                        <m:ctrlP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pt-BR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ad>
                      <m:radPr>
                        <m:degHide m:val="on"/>
                        <m:ctrlP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pt-B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pt-BR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pt-BR" sz="1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1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𝑖𝑑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pt-BR" sz="1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pt-BR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f>
                              <m:fPr>
                                <m:type m:val="lin"/>
                                <m:ctrlPr>
                                  <a:rPr lang="pt-BR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d>
                                  <m:dPr>
                                    <m:ctrlPr>
                                      <a:rPr lang="pt-BR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pt-BR" sz="1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pt-BR" sz="1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f>
                                      <m:fPr>
                                        <m:ctrlPr>
                                          <a:rPr lang="pt-BR" sz="1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pt-BR" sz="1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den>
                            </m:f>
                          </m:den>
                        </m:f>
                      </m:e>
                    </m:rad>
                    <m:r>
                      <a:rPr lang="pt-B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pt-BR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pt-BR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pt-BR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𝑂𝑉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ad>
                      <m:radPr>
                        <m:degHide m:val="on"/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pt-BR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type m:val="lin"/>
                                        <m:ctrlPr>
                                          <a:rPr lang="pt-BR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1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𝑖𝑑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pt-BR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𝑂𝑉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pt-B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pt-BR" sz="1800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f>
                          <m:fPr>
                            <m:ctrlP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rad>
                    <m:d>
                      <m:dPr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ad>
                      <m:radPr>
                        <m:degHide m:val="on"/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pt-BR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1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𝑖𝑑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pt-BR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f>
                              <m:fPr>
                                <m:type m:val="lin"/>
                                <m:ctrlP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d>
                                  <m:dPr>
                                    <m:ctrlPr>
                                      <a:rPr lang="pt-BR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pt-BR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pt-BR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f>
                                      <m:fPr>
                                        <m:ctrlPr>
                                          <a:rPr lang="pt-BR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pt-BR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den>
                            </m:f>
                          </m:den>
                        </m:f>
                      </m:e>
                    </m:rad>
                    <m:r>
                      <a:rPr lang="pt-BR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𝑂𝑉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ad>
                      <m:radPr>
                        <m:degHide m:val="on"/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type m:val="lin"/>
                                        <m:ctrlPr>
                                          <a:rPr lang="pt-BR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1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𝑖𝑑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pt-BR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𝑂𝑉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pt-BR" sz="1800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spcBef>
                    <a:spcPts val="1200"/>
                  </a:spcBef>
                </a:pPr>
                <a:r>
                  <a:rPr lang="pt-BR" sz="1800" dirty="0" smtClean="0">
                    <a:solidFill>
                      <a:schemeClr val="bg1"/>
                    </a:solidFill>
                  </a:rPr>
                  <a:t>Considerando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pt-BR" sz="1800" dirty="0" smtClean="0">
                    <a:solidFill>
                      <a:schemeClr val="bg1"/>
                    </a:solidFill>
                  </a:rPr>
                  <a:t>, tem-se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pt-B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</m:oMath>
                </a14:m>
                <a:r>
                  <a:rPr lang="pt-BR" sz="1800" dirty="0" smtClean="0">
                    <a:solidFill>
                      <a:schemeClr val="bg1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800" dirty="0" smtClean="0">
                    <a:solidFill>
                      <a:schemeClr val="bg1"/>
                    </a:solidFill>
                  </a:rPr>
                  <a:t>. Já 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800" dirty="0">
                    <a:solidFill>
                      <a:schemeClr val="bg1"/>
                    </a:solidFill>
                  </a:rPr>
                  <a:t>, tem-se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pt-BR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</m:oMath>
                </a14:m>
                <a:r>
                  <a:rPr lang="pt-BR" sz="1800" dirty="0">
                    <a:solidFill>
                      <a:schemeClr val="bg1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pt-BR" sz="1800" dirty="0" smtClean="0">
                    <a:solidFill>
                      <a:schemeClr val="bg1"/>
                    </a:solidFill>
                  </a:rPr>
                  <a:t>. Logo, para que haja corrente nos dois transistores, temos que ter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𝑖𝑑</m:t>
                            </m:r>
                          </m:sub>
                        </m:sSub>
                      </m:e>
                    </m:d>
                    <m:r>
                      <a:rPr lang="pt-BR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pt-BR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pt-BR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𝑂𝑉</m:t>
                        </m:r>
                      </m:sub>
                    </m:sSub>
                  </m:oMath>
                </a14:m>
                <a:r>
                  <a:rPr lang="pt-BR" sz="1800" dirty="0" smtClean="0">
                    <a:solidFill>
                      <a:schemeClr val="bg1"/>
                    </a:solidFill>
                  </a:rPr>
                  <a:t>. Logo, mantendo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𝑖𝑑</m:t>
                            </m:r>
                          </m:sub>
                        </m:sSub>
                      </m:e>
                    </m:d>
                    <m:r>
                      <a:rPr lang="pt-BR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pt-BR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𝑂𝑉</m:t>
                        </m:r>
                      </m:sub>
                    </m:sSub>
                  </m:oMath>
                </a14:m>
                <a:r>
                  <a:rPr lang="pt-BR" sz="1800" dirty="0" smtClean="0">
                    <a:solidFill>
                      <a:schemeClr val="bg1"/>
                    </a:solidFill>
                  </a:rPr>
                  <a:t> (aproximação para pequenos sinais) podemos escrever que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pt-BR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pt-BR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≅</m:t>
                              </m:r>
                              <m:f>
                                <m:fPr>
                                  <m:ctrlPr>
                                    <a:rPr lang="pt-BR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pt-BR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pt-BR" sz="1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pt-BR" sz="1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𝑂𝑉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pt-BR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pt-BR" sz="1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pt-BR" sz="1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𝑖𝑑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pt-BR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≅</m:t>
                              </m:r>
                              <m:f>
                                <m:fPr>
                                  <m:ctrlPr>
                                    <a:rPr lang="pt-BR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pt-BR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t-BR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pt-BR" sz="1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pt-BR" sz="1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𝑂𝑉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pt-BR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pt-BR" sz="1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pt-BR" sz="1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𝑖𝑑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pt-BR" sz="1800" dirty="0" smtClean="0">
                    <a:solidFill>
                      <a:schemeClr val="bg1"/>
                    </a:solidFill>
                  </a:rPr>
                  <a:t> Variações lineares de corrente no entorno de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sz="1800" dirty="0" smtClean="0">
                    <a:solidFill>
                      <a:schemeClr val="bg1"/>
                    </a:solidFill>
                  </a:rPr>
                  <a:t>, resultando no sinal de corrente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pt-B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sz="1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𝑂𝑉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pt-BR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pt-BR" sz="1800" dirty="0" smtClean="0">
                    <a:solidFill>
                      <a:schemeClr val="bg1"/>
                    </a:solidFill>
                  </a:rPr>
                  <a:t> em Q</a:t>
                </a:r>
                <a:r>
                  <a:rPr lang="pt-BR" sz="1800" baseline="-25000" dirty="0" smtClean="0">
                    <a:solidFill>
                      <a:schemeClr val="bg1"/>
                    </a:solidFill>
                  </a:rPr>
                  <a:t>1</a:t>
                </a:r>
                <a:r>
                  <a:rPr lang="pt-BR" sz="1800" dirty="0" smtClean="0">
                    <a:solidFill>
                      <a:schemeClr val="bg1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pt-BR" sz="1800" dirty="0" smtClean="0">
                    <a:solidFill>
                      <a:schemeClr val="bg1"/>
                    </a:solidFill>
                  </a:rPr>
                  <a:t> em Q</a:t>
                </a:r>
                <a:r>
                  <a:rPr lang="pt-BR" sz="1800" baseline="-25000" dirty="0" smtClean="0">
                    <a:solidFill>
                      <a:schemeClr val="bg1"/>
                    </a:solidFill>
                  </a:rPr>
                  <a:t>2</a:t>
                </a:r>
              </a:p>
              <a:p>
                <a:pPr>
                  <a:spcBef>
                    <a:spcPts val="1200"/>
                  </a:spcBef>
                </a:pPr>
                <a:r>
                  <a:rPr lang="pt-BR" sz="1800" dirty="0" smtClean="0">
                    <a:solidFill>
                      <a:schemeClr val="bg1"/>
                    </a:solidFill>
                  </a:rPr>
                  <a:t>Daí: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pt-BR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pt-BR" sz="1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pt-BR" sz="1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pt-BR" sz="1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pt-BR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0.5+0.5</m:t>
                              </m:r>
                              <m:d>
                                <m:dPr>
                                  <m:ctrlPr>
                                    <a:rPr lang="pt-BR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1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pt-BR" sz="1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pt-BR" sz="1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𝑖𝑑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pt-BR" sz="1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pt-BR" sz="1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𝑂𝑉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pt-BR" sz="1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pt-BR" sz="1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pt-BR" sz="1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den>
                              </m:f>
                              <m:r>
                                <a:rPr lang="pt-BR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7"/>
                                </m:rPr>
                                <a:rPr lang="pt-BR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pt-BR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  <m:r>
                                <a:rPr lang="pt-BR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d>
                                <m:dPr>
                                  <m:ctrlPr>
                                    <a:rPr lang="pt-BR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pt-BR" sz="1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pt-BR" sz="1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𝑖𝑑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pt-BR" sz="1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pt-BR" sz="1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𝑂𝑉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pt-BR" sz="1800" dirty="0" smtClean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980728"/>
                <a:ext cx="7632848" cy="5925789"/>
              </a:xfrm>
              <a:prstGeom prst="rect">
                <a:avLst/>
              </a:prstGeom>
              <a:blipFill rotWithShape="0">
                <a:blip r:embed="rId5"/>
                <a:stretch>
                  <a:fillRect l="-639" r="-10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45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1026" descr="c:\My Documents\New Folder\ch07_conv\sedr42021_07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054698"/>
            <a:ext cx="6252484" cy="494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1" name="Text Box 1027"/>
          <p:cNvSpPr txBox="1">
            <a:spLocks noChangeArrowheads="1"/>
          </p:cNvSpPr>
          <p:nvPr/>
        </p:nvSpPr>
        <p:spPr bwMode="auto">
          <a:xfrm>
            <a:off x="1619672" y="6002124"/>
            <a:ext cx="737192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400" b="1" dirty="0" smtClean="0">
                <a:solidFill>
                  <a:schemeClr val="bg1"/>
                </a:solidFill>
              </a:rPr>
              <a:t>Figura 7.6</a:t>
            </a:r>
            <a:r>
              <a:rPr lang="pt-BR" altLang="en-US" sz="1400" dirty="0" smtClean="0">
                <a:solidFill>
                  <a:schemeClr val="bg1"/>
                </a:solidFill>
              </a:rPr>
              <a:t>  Curvas normalizadas das correntes em um par diferencial com </a:t>
            </a:r>
            <a:r>
              <a:rPr lang="pt-BR" altLang="en-US" sz="1400" dirty="0" err="1" smtClean="0">
                <a:solidFill>
                  <a:schemeClr val="bg1"/>
                </a:solidFill>
              </a:rPr>
              <a:t>MOSFETs</a:t>
            </a:r>
            <a:r>
              <a:rPr lang="pt-BR" altLang="en-US" sz="1400" dirty="0" smtClean="0">
                <a:solidFill>
                  <a:schemeClr val="bg1"/>
                </a:solidFill>
              </a:rPr>
              <a:t>. Observe que </a:t>
            </a:r>
            <a:r>
              <a:rPr lang="pt-BR" altLang="en-US" sz="1400" i="1" dirty="0" smtClean="0">
                <a:solidFill>
                  <a:schemeClr val="bg1"/>
                </a:solidFill>
              </a:rPr>
              <a:t>V</a:t>
            </a:r>
            <a:r>
              <a:rPr lang="pt-BR" altLang="en-US" sz="1400" i="1" baseline="-25000" dirty="0" smtClean="0">
                <a:solidFill>
                  <a:schemeClr val="bg1"/>
                </a:solidFill>
              </a:rPr>
              <a:t>OV</a:t>
            </a:r>
            <a:r>
              <a:rPr lang="pt-BR" altLang="en-US" sz="1400" dirty="0" smtClean="0">
                <a:solidFill>
                  <a:schemeClr val="bg1"/>
                </a:solidFill>
              </a:rPr>
              <a:t> é a </a:t>
            </a:r>
            <a:r>
              <a:rPr lang="pt-BR" altLang="en-US" sz="1400" dirty="0" err="1" smtClean="0">
                <a:solidFill>
                  <a:schemeClr val="bg1"/>
                </a:solidFill>
              </a:rPr>
              <a:t>sobretensão</a:t>
            </a:r>
            <a:r>
              <a:rPr lang="pt-BR" altLang="en-US" sz="1400" dirty="0" smtClean="0">
                <a:solidFill>
                  <a:schemeClr val="bg1"/>
                </a:solidFill>
              </a:rPr>
              <a:t> na qual </a:t>
            </a:r>
            <a:r>
              <a:rPr lang="pt-BR" altLang="en-US" sz="1400" i="1" dirty="0" smtClean="0">
                <a:solidFill>
                  <a:schemeClr val="bg1"/>
                </a:solidFill>
              </a:rPr>
              <a:t>Q</a:t>
            </a:r>
            <a:r>
              <a:rPr lang="pt-BR" altLang="en-US" sz="1400" baseline="-25000" dirty="0" smtClean="0">
                <a:solidFill>
                  <a:schemeClr val="bg1"/>
                </a:solidFill>
              </a:rPr>
              <a:t>1</a:t>
            </a:r>
            <a:r>
              <a:rPr lang="pt-BR" altLang="en-US" sz="1400" dirty="0" smtClean="0">
                <a:solidFill>
                  <a:schemeClr val="bg1"/>
                </a:solidFill>
              </a:rPr>
              <a:t> e </a:t>
            </a:r>
            <a:r>
              <a:rPr lang="pt-BR" altLang="en-US" sz="1400" i="1" dirty="0" smtClean="0">
                <a:solidFill>
                  <a:schemeClr val="bg1"/>
                </a:solidFill>
              </a:rPr>
              <a:t>Q</a:t>
            </a:r>
            <a:r>
              <a:rPr lang="pt-BR" altLang="en-US" sz="1400" baseline="-25000" dirty="0" smtClean="0">
                <a:solidFill>
                  <a:schemeClr val="bg1"/>
                </a:solidFill>
              </a:rPr>
              <a:t>2</a:t>
            </a:r>
            <a:r>
              <a:rPr lang="pt-BR" altLang="en-US" sz="1400" dirty="0" smtClean="0">
                <a:solidFill>
                  <a:schemeClr val="bg1"/>
                </a:solidFill>
              </a:rPr>
              <a:t> operam quando a corrente de dreno é igual a </a:t>
            </a:r>
            <a:r>
              <a:rPr lang="pt-BR" altLang="en-US" sz="1400" i="1" dirty="0" smtClean="0">
                <a:solidFill>
                  <a:schemeClr val="bg1"/>
                </a:solidFill>
              </a:rPr>
              <a:t>I</a:t>
            </a:r>
            <a:r>
              <a:rPr lang="pt-BR" altLang="en-US" sz="1400" dirty="0" smtClean="0">
                <a:solidFill>
                  <a:schemeClr val="bg1"/>
                </a:solidFill>
              </a:rPr>
              <a:t>/2.</a:t>
            </a:r>
            <a:endParaRPr lang="pt-BR" alt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898400" y="332656"/>
                <a:ext cx="3465688" cy="644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 smtClean="0">
                    <a:solidFill>
                      <a:schemeClr val="bg1"/>
                    </a:solidFill>
                  </a:rPr>
                  <a:t>Curvas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</m:num>
                      <m:den>
                        <m: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den>
                    </m:f>
                  </m:oMath>
                </a14:m>
                <a:r>
                  <a:rPr lang="pt-BR" b="1" dirty="0" smtClean="0">
                    <a:solidFill>
                      <a:schemeClr val="bg1"/>
                    </a:solidFill>
                  </a:rPr>
                  <a:t> versus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𝒊𝒅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𝑶𝑽</m:t>
                            </m:r>
                          </m:sub>
                        </m:sSub>
                      </m:den>
                    </m:f>
                  </m:oMath>
                </a14:m>
                <a:endParaRPr lang="pt-B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00" y="332656"/>
                <a:ext cx="3465688" cy="644920"/>
              </a:xfrm>
              <a:prstGeom prst="rect">
                <a:avLst/>
              </a:prstGeom>
              <a:blipFill rotWithShape="0">
                <a:blip r:embed="rId4"/>
                <a:stretch>
                  <a:fillRect l="-2636" b="-19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1026" descr="c:\My Documents\New Folder\ch07_conv\sedr42021_07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91986"/>
            <a:ext cx="8866790" cy="4690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9" name="Text Box 1027"/>
          <p:cNvSpPr txBox="1">
            <a:spLocks noChangeArrowheads="1"/>
          </p:cNvSpPr>
          <p:nvPr/>
        </p:nvSpPr>
        <p:spPr bwMode="auto">
          <a:xfrm>
            <a:off x="1547664" y="5805264"/>
            <a:ext cx="744393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400" b="1" dirty="0" smtClean="0">
                <a:solidFill>
                  <a:schemeClr val="bg1"/>
                </a:solidFill>
              </a:rPr>
              <a:t>Figura 7.7</a:t>
            </a:r>
            <a:r>
              <a:rPr lang="pt-BR" altLang="en-US" sz="1400" dirty="0" smtClean="0">
                <a:solidFill>
                  <a:schemeClr val="bg1"/>
                </a:solidFill>
              </a:rPr>
              <a:t>  A faixa linear de operação do par diferencial com MOS pode ser estendida através da operação do transistor em valores maiores de </a:t>
            </a:r>
            <a:r>
              <a:rPr lang="pt-BR" altLang="en-US" sz="1400" i="1" dirty="0" smtClean="0">
                <a:solidFill>
                  <a:schemeClr val="bg1"/>
                </a:solidFill>
              </a:rPr>
              <a:t>V</a:t>
            </a:r>
            <a:r>
              <a:rPr lang="pt-BR" altLang="en-US" sz="1400" i="1" baseline="-25000" dirty="0" smtClean="0">
                <a:solidFill>
                  <a:schemeClr val="bg1"/>
                </a:solidFill>
              </a:rPr>
              <a:t>OV</a:t>
            </a:r>
            <a:r>
              <a:rPr lang="pt-BR" altLang="en-US" sz="1400" dirty="0" smtClean="0">
                <a:solidFill>
                  <a:schemeClr val="bg1"/>
                </a:solidFill>
              </a:rPr>
              <a:t>.</a:t>
            </a:r>
            <a:endParaRPr lang="pt-BR" alt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898400" y="332656"/>
                <a:ext cx="3465688" cy="644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 smtClean="0">
                    <a:solidFill>
                      <a:schemeClr val="bg1"/>
                    </a:solidFill>
                  </a:rPr>
                  <a:t>Curvas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</m:num>
                      <m:den>
                        <m: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den>
                    </m:f>
                  </m:oMath>
                </a14:m>
                <a:r>
                  <a:rPr lang="pt-BR" b="1" dirty="0" smtClean="0">
                    <a:solidFill>
                      <a:schemeClr val="bg1"/>
                    </a:solidFill>
                  </a:rPr>
                  <a:t> versus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𝒊𝒅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𝑶𝑽</m:t>
                            </m:r>
                          </m:sub>
                        </m:sSub>
                      </m:den>
                    </m:f>
                  </m:oMath>
                </a14:m>
                <a:endParaRPr lang="pt-B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00" y="332656"/>
                <a:ext cx="3465688" cy="644920"/>
              </a:xfrm>
              <a:prstGeom prst="rect">
                <a:avLst/>
              </a:prstGeom>
              <a:blipFill rotWithShape="0">
                <a:blip r:embed="rId4"/>
                <a:stretch>
                  <a:fillRect l="-2636" b="-19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 Box 2"/>
          <p:cNvSpPr txBox="1">
            <a:spLocks noChangeArrowheads="1"/>
          </p:cNvSpPr>
          <p:nvPr/>
        </p:nvSpPr>
        <p:spPr bwMode="auto">
          <a:xfrm>
            <a:off x="1691680" y="5791200"/>
            <a:ext cx="729992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200" b="1" dirty="0" smtClean="0">
                <a:solidFill>
                  <a:schemeClr val="bg1"/>
                </a:solidFill>
              </a:rPr>
              <a:t>Figura 7.8</a:t>
            </a:r>
            <a:r>
              <a:rPr lang="pt-BR" altLang="en-US" sz="1200" dirty="0" smtClean="0">
                <a:solidFill>
                  <a:schemeClr val="bg1"/>
                </a:solidFill>
              </a:rPr>
              <a:t>  Análise para pequenos sinais do amplificador diferencial com MOS:  </a:t>
            </a:r>
            <a:r>
              <a:rPr lang="pt-BR" altLang="en-US" sz="1200" b="1" dirty="0" smtClean="0">
                <a:solidFill>
                  <a:schemeClr val="bg1"/>
                </a:solidFill>
              </a:rPr>
              <a:t>(a)</a:t>
            </a:r>
            <a:r>
              <a:rPr lang="pt-BR" altLang="en-US" sz="1200" dirty="0" smtClean="0">
                <a:solidFill>
                  <a:schemeClr val="bg1"/>
                </a:solidFill>
              </a:rPr>
              <a:t> O circuito com a tensão aplicada em modo comum para ajustar a tensão </a:t>
            </a:r>
            <a:r>
              <a:rPr lang="pt-BR" altLang="en-US" sz="1200" dirty="0" err="1" smtClean="0">
                <a:solidFill>
                  <a:schemeClr val="bg1"/>
                </a:solidFill>
              </a:rPr>
              <a:t>cc</a:t>
            </a:r>
            <a:r>
              <a:rPr lang="pt-BR" altLang="en-US" sz="1200" dirty="0" smtClean="0">
                <a:solidFill>
                  <a:schemeClr val="bg1"/>
                </a:solidFill>
              </a:rPr>
              <a:t> de polarização das portas e com </a:t>
            </a:r>
            <a:r>
              <a:rPr lang="pt-BR" altLang="en-US" sz="1200" i="1" dirty="0" err="1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200" i="1" baseline="-25000" dirty="0" err="1" smtClean="0">
                <a:solidFill>
                  <a:schemeClr val="bg1"/>
                </a:solidFill>
              </a:rPr>
              <a:t>id</a:t>
            </a:r>
            <a:r>
              <a:rPr lang="pt-BR" altLang="en-US" sz="1200" dirty="0" smtClean="0">
                <a:solidFill>
                  <a:schemeClr val="bg1"/>
                </a:solidFill>
              </a:rPr>
              <a:t> aplicado no modo complementar (ou balanceado). </a:t>
            </a:r>
            <a:r>
              <a:rPr lang="pt-BR" altLang="en-US" sz="1200" b="1" dirty="0" smtClean="0">
                <a:solidFill>
                  <a:schemeClr val="bg1"/>
                </a:solidFill>
              </a:rPr>
              <a:t>(b)</a:t>
            </a:r>
            <a:r>
              <a:rPr lang="pt-BR" altLang="en-US" sz="1200" dirty="0" smtClean="0">
                <a:solidFill>
                  <a:schemeClr val="bg1"/>
                </a:solidFill>
              </a:rPr>
              <a:t> O circuito para análise de pequenos sinais. </a:t>
            </a:r>
            <a:r>
              <a:rPr lang="pt-BR" altLang="en-US" sz="1200" b="1" dirty="0" smtClean="0">
                <a:solidFill>
                  <a:schemeClr val="bg1"/>
                </a:solidFill>
              </a:rPr>
              <a:t>(c)</a:t>
            </a:r>
            <a:r>
              <a:rPr lang="pt-BR" altLang="en-US" sz="1200" dirty="0" smtClean="0">
                <a:solidFill>
                  <a:schemeClr val="bg1"/>
                </a:solidFill>
              </a:rPr>
              <a:t> Uma maneira alternativa para observar a operação do circuito para pequenos sinais.</a:t>
            </a:r>
            <a:endParaRPr lang="pt-BR" altLang="en-US" sz="1200" dirty="0">
              <a:solidFill>
                <a:schemeClr val="bg1"/>
              </a:solidFill>
            </a:endParaRPr>
          </a:p>
        </p:txBody>
      </p:sp>
      <p:pic>
        <p:nvPicPr>
          <p:cNvPr id="23559" name="Picture 4" descr="c:\My Documents\New Folder\ch07_conv\sedr42021_0708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16632"/>
            <a:ext cx="3429000" cy="315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60" name="Picture 5" descr="c:\My Documents\New Folder\ch07_conv\sedr42021_0708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363" y="908720"/>
            <a:ext cx="3905250" cy="257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6" descr="c:\My Documents\New Folder\ch07_conv\sedr42021_0708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042444"/>
            <a:ext cx="2238375" cy="269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4860032" y="3429000"/>
            <a:ext cx="417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Análise para pequenos sinais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Ganho Diferencial</a:t>
            </a:r>
            <a:endParaRPr lang="pt-BR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4572000" y="4869160"/>
                <a:ext cx="4572000" cy="602922"/>
              </a:xfrm>
              <a:prstGeom prst="rect">
                <a:avLst/>
              </a:prstGeom>
              <a:solidFill>
                <a:schemeClr val="accent6"/>
              </a:solidFill>
              <a:ln w="635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𝐶𝑀</m:t>
                        </m:r>
                      </m:sub>
                    </m:sSub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dirty="0" smtClean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pt-B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869160"/>
                <a:ext cx="4572000" cy="60292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635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o 4"/>
          <p:cNvGrpSpPr/>
          <p:nvPr/>
        </p:nvGrpSpPr>
        <p:grpSpPr>
          <a:xfrm>
            <a:off x="4368208" y="4228049"/>
            <a:ext cx="2639935" cy="1282222"/>
            <a:chOff x="4368208" y="4228049"/>
            <a:chExt cx="2639935" cy="1282222"/>
          </a:xfrm>
        </p:grpSpPr>
        <p:sp>
          <p:nvSpPr>
            <p:cNvPr id="3" name="CaixaDeTexto 2"/>
            <p:cNvSpPr txBox="1"/>
            <p:nvPr/>
          </p:nvSpPr>
          <p:spPr>
            <a:xfrm>
              <a:off x="4524375" y="4469050"/>
              <a:ext cx="24837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 smtClean="0">
                  <a:solidFill>
                    <a:schemeClr val="bg1"/>
                  </a:solidFill>
                </a:rPr>
                <a:t>Sinal de modo comum</a:t>
              </a:r>
              <a:endParaRPr lang="pt-BR" sz="2000" dirty="0">
                <a:solidFill>
                  <a:schemeClr val="bg1"/>
                </a:solidFill>
              </a:endParaRPr>
            </a:p>
          </p:txBody>
        </p:sp>
        <p:sp>
          <p:nvSpPr>
            <p:cNvPr id="4" name="Elipse 3"/>
            <p:cNvSpPr/>
            <p:nvPr/>
          </p:nvSpPr>
          <p:spPr>
            <a:xfrm>
              <a:off x="4368208" y="4228049"/>
              <a:ext cx="2639935" cy="1282222"/>
            </a:xfrm>
            <a:prstGeom prst="ellipse">
              <a:avLst/>
            </a:prstGeom>
            <a:noFill/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6732240" y="4186953"/>
            <a:ext cx="2411760" cy="1546303"/>
            <a:chOff x="6732240" y="4186953"/>
            <a:chExt cx="2411760" cy="1546303"/>
          </a:xfrm>
        </p:grpSpPr>
        <p:sp>
          <p:nvSpPr>
            <p:cNvPr id="10" name="CaixaDeTexto 9"/>
            <p:cNvSpPr txBox="1"/>
            <p:nvPr/>
          </p:nvSpPr>
          <p:spPr>
            <a:xfrm>
              <a:off x="7218040" y="4469050"/>
              <a:ext cx="18904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 smtClean="0">
                  <a:solidFill>
                    <a:schemeClr val="bg1"/>
                  </a:solidFill>
                </a:rPr>
                <a:t>Sinal diferencial</a:t>
              </a:r>
              <a:endParaRPr lang="pt-BR" sz="2000" dirty="0">
                <a:solidFill>
                  <a:schemeClr val="bg1"/>
                </a:solidFill>
              </a:endParaRPr>
            </a:p>
          </p:txBody>
        </p:sp>
        <p:sp>
          <p:nvSpPr>
            <p:cNvPr id="13" name="Elipse 12"/>
            <p:cNvSpPr/>
            <p:nvPr/>
          </p:nvSpPr>
          <p:spPr>
            <a:xfrm>
              <a:off x="6732240" y="4186953"/>
              <a:ext cx="2411760" cy="1546303"/>
            </a:xfrm>
            <a:prstGeom prst="ellipse">
              <a:avLst/>
            </a:prstGeom>
            <a:noFill/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300192" y="2952000"/>
                <a:ext cx="1944216" cy="369332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1800" dirty="0" smtClean="0"/>
                  <a:t>     </a:t>
                </a:r>
                <a14:m>
                  <m:oMath xmlns:m="http://schemas.openxmlformats.org/officeDocument/2006/math">
                    <m:r>
                      <a:rPr lang="pt-B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sz="1800" dirty="0" smtClean="0"/>
                  <a:t> Pela simetria</a:t>
                </a:r>
                <a:endParaRPr lang="pt-BR" sz="18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2952000"/>
                <a:ext cx="1944216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304" b="-14085"/>
                </a:stretch>
              </a:blipFill>
              <a:ln w="635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91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 Box 2"/>
          <p:cNvSpPr txBox="1">
            <a:spLocks noChangeArrowheads="1"/>
          </p:cNvSpPr>
          <p:nvPr/>
        </p:nvSpPr>
        <p:spPr bwMode="auto">
          <a:xfrm>
            <a:off x="1619672" y="5832847"/>
            <a:ext cx="7371928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300" b="1" dirty="0" smtClean="0">
                <a:solidFill>
                  <a:schemeClr val="bg1"/>
                </a:solidFill>
              </a:rPr>
              <a:t>Figura 7.9</a:t>
            </a:r>
            <a:r>
              <a:rPr lang="pt-BR" altLang="en-US" sz="1300" dirty="0" smtClean="0">
                <a:solidFill>
                  <a:schemeClr val="bg1"/>
                </a:solidFill>
              </a:rPr>
              <a:t>  </a:t>
            </a:r>
            <a:r>
              <a:rPr lang="pt-BR" altLang="en-US" sz="1300" b="1" dirty="0" smtClean="0">
                <a:solidFill>
                  <a:schemeClr val="bg1"/>
                </a:solidFill>
              </a:rPr>
              <a:t>(a)</a:t>
            </a:r>
            <a:r>
              <a:rPr lang="pt-BR" altLang="en-US" sz="1300" dirty="0" smtClean="0">
                <a:solidFill>
                  <a:schemeClr val="bg1"/>
                </a:solidFill>
              </a:rPr>
              <a:t> Amplificador diferencial MOS com </a:t>
            </a:r>
            <a:r>
              <a:rPr lang="pt-BR" altLang="en-US" sz="1300" i="1" dirty="0" err="1" smtClean="0">
                <a:solidFill>
                  <a:schemeClr val="bg1"/>
                </a:solidFill>
              </a:rPr>
              <a:t>r</a:t>
            </a:r>
            <a:r>
              <a:rPr lang="pt-BR" altLang="en-US" sz="1300" i="1" baseline="-25000" dirty="0" err="1" smtClean="0">
                <a:solidFill>
                  <a:schemeClr val="bg1"/>
                </a:solidFill>
              </a:rPr>
              <a:t>o</a:t>
            </a:r>
            <a:r>
              <a:rPr lang="pt-BR" altLang="en-US" sz="1300" dirty="0" smtClean="0">
                <a:solidFill>
                  <a:schemeClr val="bg1"/>
                </a:solidFill>
              </a:rPr>
              <a:t> e </a:t>
            </a:r>
            <a:r>
              <a:rPr lang="pt-BR" altLang="en-US" sz="1300" i="1" dirty="0" smtClean="0">
                <a:solidFill>
                  <a:schemeClr val="bg1"/>
                </a:solidFill>
              </a:rPr>
              <a:t>R</a:t>
            </a:r>
            <a:r>
              <a:rPr lang="pt-BR" altLang="en-US" sz="1300" i="1" baseline="-25000" dirty="0" smtClean="0">
                <a:solidFill>
                  <a:schemeClr val="bg1"/>
                </a:solidFill>
              </a:rPr>
              <a:t>SS</a:t>
            </a:r>
            <a:r>
              <a:rPr lang="pt-BR" altLang="en-US" sz="1300" dirty="0" smtClean="0">
                <a:solidFill>
                  <a:schemeClr val="bg1"/>
                </a:solidFill>
              </a:rPr>
              <a:t> sendo considerados. </a:t>
            </a:r>
            <a:r>
              <a:rPr lang="pt-BR" altLang="en-US" sz="1300" b="1" dirty="0" smtClean="0">
                <a:solidFill>
                  <a:schemeClr val="bg1"/>
                </a:solidFill>
              </a:rPr>
              <a:t>(b)</a:t>
            </a:r>
            <a:r>
              <a:rPr lang="pt-BR" altLang="en-US" sz="1300" dirty="0" smtClean="0">
                <a:solidFill>
                  <a:schemeClr val="bg1"/>
                </a:solidFill>
              </a:rPr>
              <a:t> Circuito equivalente para determinação do ganho diferencial. Cada metade do amplificador diferencial corresponde a um amplificador de fonte comum, conhecido como “meio circuito” diferencial.</a:t>
            </a:r>
            <a:endParaRPr lang="pt-BR" altLang="en-US" sz="1300" dirty="0">
              <a:solidFill>
                <a:schemeClr val="bg1"/>
              </a:solidFill>
            </a:endParaRPr>
          </a:p>
        </p:txBody>
      </p:sp>
      <p:grpSp>
        <p:nvGrpSpPr>
          <p:cNvPr id="25605" name="Group 3"/>
          <p:cNvGrpSpPr>
            <a:grpSpLocks/>
          </p:cNvGrpSpPr>
          <p:nvPr/>
        </p:nvGrpSpPr>
        <p:grpSpPr bwMode="auto">
          <a:xfrm>
            <a:off x="467687" y="1340768"/>
            <a:ext cx="8496944" cy="4333329"/>
            <a:chOff x="432" y="1152"/>
            <a:chExt cx="4538" cy="2158"/>
          </a:xfrm>
        </p:grpSpPr>
        <p:pic>
          <p:nvPicPr>
            <p:cNvPr id="25606" name="Picture 4" descr="c:\My Documents\New Folder\ch07_conv\sedr42021_0709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152"/>
              <a:ext cx="2182" cy="2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07" name="Picture 5" descr="c:\My Documents\New Folder\ch07_conv\sedr42021_0709b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856"/>
              <a:ext cx="2090" cy="1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CaixaDeTexto 1"/>
          <p:cNvSpPr txBox="1"/>
          <p:nvPr/>
        </p:nvSpPr>
        <p:spPr>
          <a:xfrm>
            <a:off x="1547664" y="476672"/>
            <a:ext cx="417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Análise para pequenos sinais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Ganho Diferencial</a:t>
            </a:r>
            <a:endParaRPr lang="pt-BR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4427984" y="1006012"/>
                <a:ext cx="4716016" cy="1342868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 w="635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"/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pt-BR" dirty="0" smtClean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pt-BR" dirty="0" smtClean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1006012"/>
                <a:ext cx="4716016" cy="13428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635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2915816" y="4653136"/>
                <a:ext cx="2016224" cy="722890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𝑂𝑉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𝑂𝑉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4653136"/>
                <a:ext cx="2016224" cy="72289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635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/>
          <p:cNvSpPr txBox="1"/>
          <p:nvPr/>
        </p:nvSpPr>
        <p:spPr>
          <a:xfrm>
            <a:off x="5051318" y="5373216"/>
            <a:ext cx="3913313" cy="400110"/>
          </a:xfrm>
          <a:prstGeom prst="rect">
            <a:avLst/>
          </a:prstGeom>
          <a:solidFill>
            <a:srgbClr val="00B050"/>
          </a:solidFill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Meio circuito de modo diferencial</a:t>
            </a:r>
            <a:endParaRPr lang="pt-BR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2"/>
          <p:cNvSpPr txBox="1">
            <a:spLocks noChangeArrowheads="1"/>
          </p:cNvSpPr>
          <p:nvPr/>
        </p:nvSpPr>
        <p:spPr bwMode="auto">
          <a:xfrm>
            <a:off x="1619672" y="5832847"/>
            <a:ext cx="7371928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300" b="1" dirty="0" smtClean="0">
                <a:solidFill>
                  <a:schemeClr val="bg1"/>
                </a:solidFill>
              </a:rPr>
              <a:t>Figura 7.10</a:t>
            </a:r>
            <a:r>
              <a:rPr lang="pt-BR" altLang="en-US" sz="1300" dirty="0" smtClean="0">
                <a:solidFill>
                  <a:schemeClr val="bg1"/>
                </a:solidFill>
              </a:rPr>
              <a:t>  </a:t>
            </a:r>
            <a:r>
              <a:rPr lang="pt-BR" altLang="en-US" sz="1300" b="1" dirty="0" smtClean="0">
                <a:solidFill>
                  <a:schemeClr val="bg1"/>
                </a:solidFill>
              </a:rPr>
              <a:t>(a)</a:t>
            </a:r>
            <a:r>
              <a:rPr lang="pt-BR" altLang="en-US" sz="1300" dirty="0" smtClean="0">
                <a:solidFill>
                  <a:schemeClr val="bg1"/>
                </a:solidFill>
              </a:rPr>
              <a:t> Amplificador diferencial MOS com sinal de entrada em modo comum </a:t>
            </a:r>
            <a:r>
              <a:rPr lang="pt-BR" altLang="en-US" sz="1300" i="1" dirty="0" err="1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300" i="1" baseline="-25000" dirty="0" err="1" smtClean="0">
                <a:solidFill>
                  <a:schemeClr val="bg1"/>
                </a:solidFill>
              </a:rPr>
              <a:t>icm</a:t>
            </a:r>
            <a:r>
              <a:rPr lang="pt-BR" altLang="en-US" sz="1300" dirty="0" smtClean="0">
                <a:solidFill>
                  <a:schemeClr val="bg1"/>
                </a:solidFill>
              </a:rPr>
              <a:t>. </a:t>
            </a:r>
            <a:r>
              <a:rPr lang="pt-BR" altLang="en-US" sz="1300" b="1" dirty="0" smtClean="0">
                <a:solidFill>
                  <a:schemeClr val="bg1"/>
                </a:solidFill>
              </a:rPr>
              <a:t>(b)</a:t>
            </a:r>
            <a:r>
              <a:rPr lang="pt-BR" altLang="en-US" sz="1300" dirty="0" smtClean="0">
                <a:solidFill>
                  <a:schemeClr val="bg1"/>
                </a:solidFill>
              </a:rPr>
              <a:t> Circuito equivalente para determinação do ganho em modo comum (com </a:t>
            </a:r>
            <a:r>
              <a:rPr lang="pt-BR" altLang="en-US" sz="1300" i="1" dirty="0" err="1" smtClean="0">
                <a:solidFill>
                  <a:schemeClr val="bg1"/>
                </a:solidFill>
              </a:rPr>
              <a:t>r</a:t>
            </a:r>
            <a:r>
              <a:rPr lang="pt-BR" altLang="en-US" sz="1300" i="1" baseline="-25000" dirty="0" err="1" smtClean="0">
                <a:solidFill>
                  <a:schemeClr val="bg1"/>
                </a:solidFill>
              </a:rPr>
              <a:t>o</a:t>
            </a:r>
            <a:r>
              <a:rPr lang="pt-BR" altLang="en-US" sz="1300" dirty="0" smtClean="0">
                <a:solidFill>
                  <a:schemeClr val="bg1"/>
                </a:solidFill>
              </a:rPr>
              <a:t> desprezado). Cada metade do circuito é conhecida como “meio circuito em modo comum.”</a:t>
            </a:r>
            <a:endParaRPr lang="pt-BR" altLang="en-US" sz="1300" dirty="0">
              <a:solidFill>
                <a:schemeClr val="bg1"/>
              </a:solidFill>
            </a:endParaRPr>
          </a:p>
        </p:txBody>
      </p:sp>
      <p:grpSp>
        <p:nvGrpSpPr>
          <p:cNvPr id="27653" name="Group 3"/>
          <p:cNvGrpSpPr>
            <a:grpSpLocks/>
          </p:cNvGrpSpPr>
          <p:nvPr/>
        </p:nvGrpSpPr>
        <p:grpSpPr bwMode="auto">
          <a:xfrm>
            <a:off x="395536" y="776684"/>
            <a:ext cx="8391499" cy="4884564"/>
            <a:chOff x="671" y="1056"/>
            <a:chExt cx="3554" cy="2241"/>
          </a:xfrm>
        </p:grpSpPr>
        <p:pic>
          <p:nvPicPr>
            <p:cNvPr id="27654" name="Picture 4" descr="c:\My Documents\New Folder\ch07_conv\sedr42021_0710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" y="1056"/>
              <a:ext cx="1681" cy="2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655" name="Picture 5" descr="c:\My Documents\New Folder\ch07_conv\sedr42021_0710b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" y="1702"/>
              <a:ext cx="1681" cy="1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CaixaDeTexto 1"/>
          <p:cNvSpPr txBox="1"/>
          <p:nvPr/>
        </p:nvSpPr>
        <p:spPr>
          <a:xfrm>
            <a:off x="4817955" y="908720"/>
            <a:ext cx="3786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Ganho de Modo Comum e Relação de Rejeição em Modo Comum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788024" y="5373216"/>
            <a:ext cx="3999011" cy="400110"/>
          </a:xfrm>
          <a:prstGeom prst="rect">
            <a:avLst/>
          </a:prstGeom>
          <a:solidFill>
            <a:srgbClr val="00B050"/>
          </a:solidFill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Meio circuito de modo comum</a:t>
            </a:r>
            <a:endParaRPr lang="pt-BR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63688" y="116632"/>
            <a:ext cx="3786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Ganho de Modo Comum e Relação de Rejeição em Modo Comum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484784"/>
            <a:ext cx="4220106" cy="3483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5766987" y="1316961"/>
                <a:ext cx="3377013" cy="1373325"/>
              </a:xfrm>
              <a:prstGeom prst="rect">
                <a:avLst/>
              </a:prstGeom>
              <a:noFill/>
              <a:ln w="63500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solidFill>
                      <a:schemeClr val="bg1"/>
                    </a:solidFill>
                  </a:rPr>
                  <a:t>a) Saída entre os drenos: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𝑐𝑚</m:t>
                        </m:r>
                      </m:sub>
                    </m:sSub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𝑖𝑐𝑚</m:t>
                            </m:r>
                          </m:sub>
                        </m:sSub>
                      </m:den>
                    </m:f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dirty="0" smtClean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87" y="1316961"/>
                <a:ext cx="3377013" cy="1373325"/>
              </a:xfrm>
              <a:prstGeom prst="rect">
                <a:avLst/>
              </a:prstGeom>
              <a:blipFill rotWithShape="0">
                <a:blip r:embed="rId4"/>
                <a:stretch>
                  <a:fillRect l="-1773" t="-1277" b="-1277"/>
                </a:stretch>
              </a:blipFill>
              <a:ln w="63500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5767844" y="3030195"/>
                <a:ext cx="3377013" cy="2313903"/>
              </a:xfrm>
              <a:prstGeom prst="rect">
                <a:avLst/>
              </a:prstGeom>
              <a:noFill/>
              <a:ln w="63500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solidFill>
                      <a:schemeClr val="bg1"/>
                    </a:solidFill>
                  </a:rPr>
                  <a:t>b) Saída num dos drenos: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𝑐𝑚</m:t>
                        </m:r>
                      </m:sub>
                    </m:sSub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𝑖𝑐𝑚</m:t>
                            </m:r>
                          </m:sub>
                        </m:sSub>
                      </m:den>
                    </m:f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𝑖𝑐𝑚</m:t>
                            </m:r>
                          </m:sub>
                        </m:sSub>
                      </m:den>
                    </m:f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b="0" i="1" dirty="0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sub>
                        </m:sSub>
                      </m:den>
                    </m:f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𝑖𝑑</m:t>
                            </m:r>
                          </m:sub>
                        </m:sSub>
                      </m:den>
                    </m:f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844" y="3030195"/>
                <a:ext cx="3377013" cy="2313903"/>
              </a:xfrm>
              <a:prstGeom prst="rect">
                <a:avLst/>
              </a:prstGeom>
              <a:blipFill rotWithShape="0">
                <a:blip r:embed="rId5"/>
                <a:stretch>
                  <a:fillRect l="-1773" t="-769" r="-1418"/>
                </a:stretch>
              </a:blipFill>
              <a:ln w="63500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1763688" y="5475761"/>
                <a:ext cx="7380312" cy="1049583"/>
              </a:xfrm>
              <a:prstGeom prst="rect">
                <a:avLst/>
              </a:prstGeom>
              <a:noFill/>
              <a:ln w="63500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solidFill>
                      <a:schemeClr val="bg1"/>
                    </a:solidFill>
                  </a:rPr>
                  <a:t>Relação de rejeição de modo comum (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𝐶𝑀𝑅𝑅</m:t>
                    </m:r>
                    <m:r>
                      <a:rPr lang="pt-B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pt-B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pt-BR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pt-BR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):</a:t>
                </a:r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a)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𝐶𝑀𝑅𝑅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∞</m:t>
                    </m:r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  b)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𝐶𝑀𝑅𝑅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𝑆𝑆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         </a:t>
                </a: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5475761"/>
                <a:ext cx="7380312" cy="1049583"/>
              </a:xfrm>
              <a:prstGeom prst="rect">
                <a:avLst/>
              </a:prstGeom>
              <a:blipFill rotWithShape="0">
                <a:blip r:embed="rId6"/>
                <a:stretch>
                  <a:fillRect l="-819" b="-9341"/>
                </a:stretch>
              </a:blipFill>
              <a:ln w="63500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89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2" descr="c:\My Documents\New Folder\ch07_conv\sedr42021_07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84784"/>
            <a:ext cx="4005162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1547664" y="869811"/>
                <a:ext cx="74888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 smtClean="0">
                    <a:solidFill>
                      <a:schemeClr val="bg1"/>
                    </a:solidFill>
                  </a:rPr>
                  <a:t>Efeito do “descasamento”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pt-BR" b="1" dirty="0" smtClean="0">
                    <a:solidFill>
                      <a:schemeClr val="bg1"/>
                    </a:solidFill>
                  </a:rPr>
                  <a:t> (surgimento de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pt-BR" b="1" dirty="0" smtClean="0">
                    <a:solidFill>
                      <a:schemeClr val="bg1"/>
                    </a:solidFill>
                  </a:rPr>
                  <a:t>)</a:t>
                </a:r>
                <a:endParaRPr lang="pt-B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869811"/>
                <a:ext cx="748883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303" t="-10667" b="-3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5552826" y="1710139"/>
                <a:ext cx="3591174" cy="4301819"/>
              </a:xfrm>
              <a:prstGeom prst="rect">
                <a:avLst/>
              </a:prstGeom>
              <a:noFill/>
              <a:ln w="88900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𝑆𝑆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𝑖𝑐𝑚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≅−</m:t>
                    </m:r>
                    <m:f>
                      <m:f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𝑆𝑆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𝑖𝑐𝑚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</a:t>
                </a:r>
                <a:endParaRPr lang="pt-BR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𝑖𝑐𝑚</m:t>
                          </m:r>
                        </m:sub>
                      </m:sSub>
                    </m:oMath>
                  </m:oMathPara>
                </a14:m>
                <a:endParaRPr lang="pt-BR" dirty="0" smtClean="0">
                  <a:solidFill>
                    <a:schemeClr val="bg1"/>
                  </a:solidFill>
                </a:endParaRPr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Daí surge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𝑐𝑚</m:t>
                        </m:r>
                      </m:sub>
                    </m:sSub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𝑐𝑚</m:t>
                        </m:r>
                      </m:sub>
                    </m:sSub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pt-B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pt-BR" dirty="0">
                  <a:solidFill>
                    <a:schemeClr val="bg1"/>
                  </a:solidFill>
                </a:endParaRPr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Daí: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𝐶𝑀𝑅𝑅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pt-B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pt-B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</m:oMath>
                </a14:m>
                <a:endParaRPr lang="pt-BR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826" y="1710139"/>
                <a:ext cx="3591174" cy="4301819"/>
              </a:xfrm>
              <a:prstGeom prst="rect">
                <a:avLst/>
              </a:prstGeom>
              <a:blipFill rotWithShape="0">
                <a:blip r:embed="rId5"/>
                <a:stretch>
                  <a:fillRect l="-1490" r="-1490"/>
                </a:stretch>
              </a:blipFill>
              <a:ln w="88900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2" descr="c:\My Documents\New Folder\ch07_conv\sedr42021_07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84784"/>
            <a:ext cx="4005162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1547664" y="869811"/>
                <a:ext cx="74168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 smtClean="0">
                    <a:solidFill>
                      <a:schemeClr val="bg1"/>
                    </a:solidFill>
                  </a:rPr>
                  <a:t>Efeito do “descasamento”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pt-BR" b="1" dirty="0">
                    <a:solidFill>
                      <a:schemeClr val="bg1"/>
                    </a:solidFill>
                  </a:rPr>
                  <a:t> (surgimento de</a:t>
                </a:r>
                <a:r>
                  <a:rPr lang="pt-BR" b="1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pt-BR" b="1" dirty="0">
                    <a:solidFill>
                      <a:schemeClr val="bg1"/>
                    </a:solidFill>
                  </a:rPr>
                  <a:t>)</a:t>
                </a:r>
              </a:p>
              <a:p>
                <a:endParaRPr lang="pt-B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869811"/>
                <a:ext cx="7416824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315" t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5552826" y="1786538"/>
                <a:ext cx="3591174" cy="4149021"/>
              </a:xfrm>
              <a:prstGeom prst="rect">
                <a:avLst/>
              </a:prstGeom>
              <a:noFill/>
              <a:ln w="88900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i="1" dirty="0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Daí surge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𝑖𝑐𝑚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,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𝑐𝑚</m:t>
                        </m:r>
                      </m:sub>
                    </m:sSub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pt-B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pt-BR" dirty="0">
                  <a:solidFill>
                    <a:schemeClr val="bg1"/>
                  </a:solidFill>
                </a:endParaRPr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Daí: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𝐶𝑀𝑅𝑅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pt-B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pt-B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</m:oMath>
                </a14:m>
                <a:endParaRPr lang="pt-BR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826" y="1786538"/>
                <a:ext cx="3591174" cy="4149021"/>
              </a:xfrm>
              <a:prstGeom prst="rect">
                <a:avLst/>
              </a:prstGeom>
              <a:blipFill rotWithShape="0">
                <a:blip r:embed="rId5"/>
                <a:stretch>
                  <a:fillRect l="-1490" r="-2318"/>
                </a:stretch>
              </a:blipFill>
              <a:ln w="88900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62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19672" y="764704"/>
            <a:ext cx="748883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</a:rPr>
              <a:t>O par diferencial ou amplificador diferencial é a configuração mais utilizada no projeto de circuitos integrados analógicos. Por exemplo, ele é o estágio de entrada de todo Amplificador Operacional.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</a:rPr>
              <a:t>Sua versão com TBJ também é a base de uma família de circuitos lógicos de velocidade muito alta (ver capítulo 11), chamada lógica de acoplamento por emissor (ECL – </a:t>
            </a:r>
            <a:r>
              <a:rPr lang="pt-BR" dirty="0" err="1" smtClean="0">
                <a:solidFill>
                  <a:schemeClr val="bg1"/>
                </a:solidFill>
              </a:rPr>
              <a:t>Emitter-coupled</a:t>
            </a:r>
            <a:r>
              <a:rPr lang="pt-BR" dirty="0" smtClean="0">
                <a:solidFill>
                  <a:schemeClr val="bg1"/>
                </a:solidFill>
              </a:rPr>
              <a:t> </a:t>
            </a:r>
            <a:r>
              <a:rPr lang="pt-BR" dirty="0" err="1" smtClean="0">
                <a:solidFill>
                  <a:schemeClr val="bg1"/>
                </a:solidFill>
              </a:rPr>
              <a:t>Logic</a:t>
            </a:r>
            <a:r>
              <a:rPr lang="pt-BR" dirty="0" smtClean="0">
                <a:solidFill>
                  <a:schemeClr val="bg1"/>
                </a:solidFill>
              </a:rPr>
              <a:t>).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</a:rPr>
              <a:t>Inicialmente desenvolvido para implementação com válvulas, a configuração básica do amplificador diferencial passou mais tarde a ser implementada com transistores bipolares discretos.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</a:rPr>
              <a:t>Há duas razões para eles serem tão adequados para fabricação de </a:t>
            </a:r>
            <a:r>
              <a:rPr lang="pt-BR" dirty="0" err="1" smtClean="0">
                <a:solidFill>
                  <a:schemeClr val="bg1"/>
                </a:solidFill>
              </a:rPr>
              <a:t>CIs</a:t>
            </a:r>
            <a:r>
              <a:rPr lang="pt-BR" dirty="0" smtClean="0">
                <a:solidFill>
                  <a:schemeClr val="bg1"/>
                </a:solidFill>
              </a:rPr>
              <a:t>: seu desempenho depende fortemente do “casamento” dos transistores do par, e ele usa bem mais componentes, o que justifica implementar em CI.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2" descr="c:\My Documents\New Folder\ch07_conv\sedr42021_07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691" y="1092478"/>
            <a:ext cx="6693922" cy="502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9" name="Text Box 3"/>
          <p:cNvSpPr txBox="1">
            <a:spLocks noChangeArrowheads="1"/>
          </p:cNvSpPr>
          <p:nvPr/>
        </p:nvSpPr>
        <p:spPr bwMode="auto">
          <a:xfrm>
            <a:off x="1907704" y="6114782"/>
            <a:ext cx="708389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600" b="1" dirty="0" smtClean="0">
                <a:solidFill>
                  <a:schemeClr val="bg1"/>
                </a:solidFill>
              </a:rPr>
              <a:t>Figura 7.12  </a:t>
            </a:r>
            <a:r>
              <a:rPr lang="pt-BR" altLang="en-US" sz="1600" dirty="0" smtClean="0">
                <a:solidFill>
                  <a:schemeClr val="bg1"/>
                </a:solidFill>
              </a:rPr>
              <a:t>Configuração básica do par diferencial com TBJ.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763688" y="332656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Par diferencial com TBJ</a:t>
            </a:r>
            <a:endParaRPr lang="pt-B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Text Box 1026"/>
          <p:cNvSpPr txBox="1">
            <a:spLocks noChangeArrowheads="1"/>
          </p:cNvSpPr>
          <p:nvPr/>
        </p:nvSpPr>
        <p:spPr bwMode="auto">
          <a:xfrm>
            <a:off x="1691680" y="5733256"/>
            <a:ext cx="729992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400" b="1" dirty="0" smtClean="0">
                <a:solidFill>
                  <a:schemeClr val="bg1"/>
                </a:solidFill>
              </a:rPr>
              <a:t>Figura 7.13  </a:t>
            </a:r>
            <a:r>
              <a:rPr lang="pt-BR" altLang="en-US" sz="1400" dirty="0" smtClean="0">
                <a:solidFill>
                  <a:schemeClr val="bg1"/>
                </a:solidFill>
              </a:rPr>
              <a:t>Diferentes situações de operação do par diferencial com o TBJ: </a:t>
            </a:r>
            <a:r>
              <a:rPr lang="pt-BR" altLang="en-US" sz="1400" b="1" dirty="0" smtClean="0">
                <a:solidFill>
                  <a:schemeClr val="bg1"/>
                </a:solidFill>
              </a:rPr>
              <a:t>(a)</a:t>
            </a:r>
            <a:r>
              <a:rPr lang="pt-BR" altLang="en-US" sz="1400" dirty="0" smtClean="0">
                <a:solidFill>
                  <a:schemeClr val="bg1"/>
                </a:solidFill>
              </a:rPr>
              <a:t> O par diferencial com um sinal de entrada em modo comum </a:t>
            </a:r>
            <a:r>
              <a:rPr lang="pt-BR" altLang="en-US" sz="1400" i="1" dirty="0" err="1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400" i="1" baseline="-25000" dirty="0" err="1" smtClean="0">
                <a:solidFill>
                  <a:schemeClr val="bg1"/>
                </a:solidFill>
              </a:rPr>
              <a:t>CM</a:t>
            </a:r>
            <a:r>
              <a:rPr lang="pt-BR" altLang="en-US" sz="1400" dirty="0" smtClean="0">
                <a:solidFill>
                  <a:schemeClr val="bg1"/>
                </a:solidFill>
              </a:rPr>
              <a:t>. </a:t>
            </a:r>
            <a:r>
              <a:rPr lang="pt-BR" altLang="en-US" sz="1400" b="1" dirty="0" smtClean="0">
                <a:solidFill>
                  <a:schemeClr val="bg1"/>
                </a:solidFill>
              </a:rPr>
              <a:t>(b)</a:t>
            </a:r>
            <a:r>
              <a:rPr lang="pt-BR" altLang="en-US" sz="1400" dirty="0" smtClean="0">
                <a:solidFill>
                  <a:schemeClr val="bg1"/>
                </a:solidFill>
              </a:rPr>
              <a:t> O par diferencial com um “grande” sinal diferencial de entrada.</a:t>
            </a:r>
            <a:endParaRPr lang="pt-BR" altLang="en-US" sz="1400" dirty="0">
              <a:solidFill>
                <a:schemeClr val="bg1"/>
              </a:solidFill>
            </a:endParaRPr>
          </a:p>
        </p:txBody>
      </p:sp>
      <p:grpSp>
        <p:nvGrpSpPr>
          <p:cNvPr id="33797" name="Group 1027"/>
          <p:cNvGrpSpPr>
            <a:grpSpLocks/>
          </p:cNvGrpSpPr>
          <p:nvPr/>
        </p:nvGrpSpPr>
        <p:grpSpPr bwMode="auto">
          <a:xfrm>
            <a:off x="1240904" y="404664"/>
            <a:ext cx="7579568" cy="5205561"/>
            <a:chOff x="816" y="720"/>
            <a:chExt cx="3479" cy="2346"/>
          </a:xfrm>
        </p:grpSpPr>
        <p:pic>
          <p:nvPicPr>
            <p:cNvPr id="33798" name="Picture 1028" descr="c:\My Documents\New Folder\ch07_conv\sedr42021_0713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720"/>
              <a:ext cx="1727" cy="2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799" name="Picture 1029" descr="c:\My Documents\New Folder\ch07_conv\sedr42021_0713b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732"/>
              <a:ext cx="1463" cy="2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4" name="Group 2"/>
          <p:cNvGrpSpPr>
            <a:grpSpLocks/>
          </p:cNvGrpSpPr>
          <p:nvPr/>
        </p:nvGrpSpPr>
        <p:grpSpPr bwMode="auto">
          <a:xfrm>
            <a:off x="591374" y="332656"/>
            <a:ext cx="8113651" cy="4896544"/>
            <a:chOff x="1126" y="1332"/>
            <a:chExt cx="3967" cy="2249"/>
          </a:xfrm>
        </p:grpSpPr>
        <p:pic>
          <p:nvPicPr>
            <p:cNvPr id="35846" name="Picture 3" descr="c:\My Documents\New Folder\ch07_conv\sedr42021_0713c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" y="1332"/>
              <a:ext cx="1514" cy="2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847" name="Picture 4" descr="c:\My Documents\New Folder\ch07_conv\sedr42021_0713d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" y="1344"/>
              <a:ext cx="2021" cy="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1547664" y="5245518"/>
            <a:ext cx="744393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600" b="1" dirty="0" smtClean="0">
                <a:solidFill>
                  <a:schemeClr val="bg1"/>
                </a:solidFill>
              </a:rPr>
              <a:t>Figura 7.13  </a:t>
            </a:r>
            <a:r>
              <a:rPr lang="pt-BR" altLang="en-US" sz="1600" i="1" dirty="0" smtClean="0">
                <a:solidFill>
                  <a:schemeClr val="bg1"/>
                </a:solidFill>
              </a:rPr>
              <a:t>(Continuação)</a:t>
            </a:r>
            <a:r>
              <a:rPr lang="pt-BR" altLang="en-US" sz="1600" b="1" dirty="0" smtClean="0">
                <a:solidFill>
                  <a:schemeClr val="bg1"/>
                </a:solidFill>
              </a:rPr>
              <a:t> (c) </a:t>
            </a:r>
            <a:r>
              <a:rPr lang="pt-BR" altLang="en-US" sz="1600" dirty="0" smtClean="0">
                <a:solidFill>
                  <a:schemeClr val="bg1"/>
                </a:solidFill>
              </a:rPr>
              <a:t>O par diferencial com um grande sinal diferencial de entrada com polaridade oposta à de (b). </a:t>
            </a:r>
            <a:r>
              <a:rPr lang="pt-BR" altLang="en-US" sz="1600" b="1" dirty="0" smtClean="0">
                <a:solidFill>
                  <a:schemeClr val="bg1"/>
                </a:solidFill>
              </a:rPr>
              <a:t>(d)</a:t>
            </a:r>
            <a:r>
              <a:rPr lang="pt-BR" altLang="en-US" sz="1600" dirty="0" smtClean="0">
                <a:solidFill>
                  <a:schemeClr val="bg1"/>
                </a:solidFill>
              </a:rPr>
              <a:t> O par diferencial com um pequeno sinal diferencial de entrada </a:t>
            </a:r>
            <a:r>
              <a:rPr lang="pt-BR" altLang="en-US" sz="1600" i="1" dirty="0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600" i="1" baseline="-25000" dirty="0" smtClean="0">
                <a:solidFill>
                  <a:schemeClr val="bg1"/>
                </a:solidFill>
              </a:rPr>
              <a:t>i</a:t>
            </a:r>
            <a:r>
              <a:rPr lang="pt-BR" altLang="en-US" sz="1600" dirty="0" smtClean="0">
                <a:solidFill>
                  <a:schemeClr val="bg1"/>
                </a:solidFill>
              </a:rPr>
              <a:t>. Note que estamos supondo que a fonte de corrente </a:t>
            </a:r>
            <a:r>
              <a:rPr lang="pt-BR" altLang="en-US" sz="1600" i="1" dirty="0" smtClean="0">
                <a:solidFill>
                  <a:schemeClr val="bg1"/>
                </a:solidFill>
              </a:rPr>
              <a:t>I</a:t>
            </a:r>
            <a:r>
              <a:rPr lang="pt-BR" altLang="en-US" sz="1600" dirty="0" smtClean="0">
                <a:solidFill>
                  <a:schemeClr val="bg1"/>
                </a:solidFill>
              </a:rPr>
              <a:t> </a:t>
            </a:r>
            <a:r>
              <a:rPr lang="pt-BR" altLang="en-US" sz="1600" dirty="0">
                <a:solidFill>
                  <a:schemeClr val="bg1"/>
                </a:solidFill>
              </a:rPr>
              <a:t>é</a:t>
            </a:r>
            <a:r>
              <a:rPr lang="pt-BR" altLang="en-US" sz="1600" dirty="0" smtClean="0">
                <a:solidFill>
                  <a:schemeClr val="bg1"/>
                </a:solidFill>
              </a:rPr>
              <a:t> ideal (isto é, possui uma resistência de saída infinita) e, consequentemente, </a:t>
            </a:r>
            <a:r>
              <a:rPr lang="pt-BR" altLang="en-US" sz="1600" i="1" dirty="0" smtClean="0">
                <a:solidFill>
                  <a:schemeClr val="bg1"/>
                </a:solidFill>
              </a:rPr>
              <a:t>I</a:t>
            </a:r>
            <a:r>
              <a:rPr lang="pt-BR" altLang="en-US" sz="1600" dirty="0" smtClean="0">
                <a:solidFill>
                  <a:schemeClr val="bg1"/>
                </a:solidFill>
              </a:rPr>
              <a:t> permanece constante com a variação em </a:t>
            </a:r>
            <a:r>
              <a:rPr lang="pt-BR" altLang="en-US" sz="1600" i="1" dirty="0" err="1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600" i="1" baseline="-25000" dirty="0" err="1" smtClean="0">
                <a:solidFill>
                  <a:schemeClr val="bg1"/>
                </a:solidFill>
              </a:rPr>
              <a:t>CM</a:t>
            </a:r>
            <a:r>
              <a:rPr lang="pt-BR" altLang="en-US" sz="1600" dirty="0" smtClean="0">
                <a:solidFill>
                  <a:schemeClr val="bg1"/>
                </a:solidFill>
              </a:rPr>
              <a:t>.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2" descr="c:\My Documents\New Folder\ch07_conv\sedr42021_e07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340768"/>
            <a:ext cx="374441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909559" y="404664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</a:rPr>
              <a:t>Exercício 7.7</a:t>
            </a:r>
            <a:endParaRPr lang="pt-BR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5652114" y="1340768"/>
                <a:ext cx="34918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solidFill>
                      <a:schemeClr val="bg1"/>
                    </a:solidFill>
                  </a:rPr>
                  <a:t>Calcular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, supondo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𝐵𝐸</m:t>
                            </m:r>
                          </m:sub>
                        </m:sSub>
                      </m:e>
                    </m:d>
                    <m:r>
                      <a:rPr lang="pt-B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0,7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pt-B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≅1</m:t>
                    </m:r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.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14" y="1340768"/>
                <a:ext cx="3491886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2618" t="-4061" b="-106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5652114" y="3450207"/>
                <a:ext cx="3491886" cy="3075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𝐵𝐸</m:t>
                        </m:r>
                        <m:sSub>
                          <m:sSubPr>
                            <m:ctrlP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+0,7</m:t>
                    </m:r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=0,7</m:t>
                    </m:r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pt-BR" sz="20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pt-BR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pt-BR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5−0,7</m:t>
                        </m:r>
                      </m:num>
                      <m:den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=4,3 </m:t>
                    </m:r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endParaRPr lang="pt-BR" sz="2000" dirty="0" smtClean="0">
                  <a:solidFill>
                    <a:schemeClr val="bg1"/>
                  </a:solidFill>
                </a:endParaRPr>
              </a:p>
              <a:p>
                <a:endParaRPr lang="pt-BR" sz="2000" dirty="0" smtClean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pt-BR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=−5</m:t>
                    </m:r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∗0=−5</m:t>
                    </m:r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</a:t>
                </a:r>
                <a:endParaRPr lang="pt-BR" sz="2000" dirty="0">
                  <a:solidFill>
                    <a:schemeClr val="bg1"/>
                  </a:solidFill>
                </a:endParaRPr>
              </a:p>
              <a:p>
                <a:endParaRPr lang="pt-BR" sz="2000" dirty="0" smtClean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pt-BR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=−5</m:t>
                    </m:r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∗4,3</m:t>
                    </m:r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𝑚𝐴</m:t>
                    </m:r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0,7</m:t>
                    </m:r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</a:t>
                </a:r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14" y="3450207"/>
                <a:ext cx="3491886" cy="30751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941" name="Text Box 3"/>
              <p:cNvSpPr txBox="1">
                <a:spLocks noChangeArrowheads="1"/>
              </p:cNvSpPr>
              <p:nvPr/>
            </p:nvSpPr>
            <p:spPr bwMode="auto">
              <a:xfrm>
                <a:off x="1835696" y="6093296"/>
                <a:ext cx="7155904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pt-BR" altLang="en-US" sz="1400" b="1" dirty="0" smtClean="0">
                    <a:solidFill>
                      <a:schemeClr val="bg1"/>
                    </a:solidFill>
                  </a:rPr>
                  <a:t>Figura </a:t>
                </a:r>
                <a:r>
                  <a:rPr lang="pt-BR" altLang="en-US" sz="1400" b="1" dirty="0">
                    <a:solidFill>
                      <a:schemeClr val="bg1"/>
                    </a:solidFill>
                  </a:rPr>
                  <a:t>7.14  </a:t>
                </a:r>
                <a:r>
                  <a:rPr lang="pt-BR" altLang="en-US" sz="1400" dirty="0" smtClean="0">
                    <a:solidFill>
                      <a:schemeClr val="bg1"/>
                    </a:solidFill>
                  </a:rPr>
                  <a:t>Características de transferência do par diferencial com TBJ da Figura 7.12 supondo  </a:t>
                </a:r>
                <a14:m>
                  <m:oMath xmlns:m="http://schemas.openxmlformats.org/officeDocument/2006/math">
                    <m:r>
                      <a:rPr lang="pt-BR" alt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pt-BR" alt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≃1</m:t>
                    </m:r>
                  </m:oMath>
                </a14:m>
                <a:r>
                  <a:rPr lang="pt-BR" altLang="en-US" sz="14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994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5696" y="6093296"/>
                <a:ext cx="7155904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56" t="-2353" r="-426" b="-1176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ixaDeTexto 1"/>
          <p:cNvSpPr txBox="1"/>
          <p:nvPr/>
        </p:nvSpPr>
        <p:spPr>
          <a:xfrm>
            <a:off x="1657809" y="332656"/>
            <a:ext cx="392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Curvas para grandes sinais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0" y="44624"/>
            <a:ext cx="9103239" cy="6840760"/>
            <a:chOff x="0" y="44624"/>
            <a:chExt cx="9103239" cy="68407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/>
                <p:cNvSpPr txBox="1"/>
                <p:nvPr/>
              </p:nvSpPr>
              <p:spPr>
                <a:xfrm>
                  <a:off x="1587295" y="44624"/>
                  <a:ext cx="7515944" cy="3426515"/>
                </a:xfrm>
                <a:prstGeom prst="rect">
                  <a:avLst/>
                </a:prstGeom>
                <a:solidFill>
                  <a:srgbClr val="FF0000"/>
                </a:solidFill>
                <a:ln w="88900">
                  <a:solidFill>
                    <a:srgbClr val="FFFF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sSub>
                            <m:sSubPr>
                              <m:ctrlPr>
                                <a:rPr lang="pt-B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r>
                                        <a:rPr lang="pt-B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a14:m>
                  <a:r>
                    <a:rPr lang="pt-BR" dirty="0" smtClean="0">
                      <a:solidFill>
                        <a:schemeClr val="bg1"/>
                      </a:solidFill>
                    </a:rPr>
                    <a:t>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sSub>
                            <m:sSubPr>
                              <m:ctrlPr>
                                <a:rPr lang="pt-B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sSup>
                        <m:sSup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r>
                                        <a:rPr lang="pt-B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a14:m>
                  <a:r>
                    <a:rPr lang="pt-BR" dirty="0" smtClean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endParaRPr lang="pt-BR" dirty="0">
                    <a:solidFill>
                      <a:schemeClr val="bg1"/>
                    </a:solidFill>
                  </a:endParaRPr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r>
                                        <a:rPr lang="pt-B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a14:m>
                  <a:r>
                    <a:rPr lang="pt-BR" dirty="0" smtClean="0">
                      <a:solidFill>
                        <a:schemeClr val="bg1"/>
                      </a:solidFill>
                    </a:rPr>
                    <a:t>            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pt-BR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pt-B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pt-B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pt-B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sSup>
                        <m:sSup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r>
                                        <a:rPr lang="pt-B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r>
                                        <a:rPr lang="pt-B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a14:m>
                  <a:r>
                    <a:rPr lang="pt-BR" dirty="0" smtClean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endParaRPr lang="pt-BR" dirty="0">
                    <a:solidFill>
                      <a:schemeClr val="bg1"/>
                    </a:solidFill>
                  </a:endParaRPr>
                </a:p>
                <a:p>
                  <a:r>
                    <a:rPr lang="pt-BR" dirty="0" smtClean="0">
                      <a:solidFill>
                        <a:schemeClr val="bg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pt-B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pt-BR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pt-BR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pt-B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pt-B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pt-BR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pt-BR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den>
                      </m:f>
                    </m:oMath>
                  </a14:m>
                  <a:r>
                    <a:rPr lang="pt-BR" dirty="0" smtClean="0">
                      <a:solidFill>
                        <a:schemeClr val="bg1"/>
                      </a:solidFill>
                    </a:rPr>
                    <a:t>  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pt-B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pt-B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pt-BR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pt-BR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pt-B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pt-BR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pt-BR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den>
                      </m:f>
                    </m:oMath>
                  </a14:m>
                  <a:r>
                    <a:rPr lang="pt-BR" dirty="0" smtClean="0">
                      <a:solidFill>
                        <a:schemeClr val="bg1"/>
                      </a:solidFill>
                    </a:rPr>
                    <a:t>  </a:t>
                  </a:r>
                </a:p>
                <a:p>
                  <a:endParaRPr lang="pt-BR" dirty="0">
                    <a:solidFill>
                      <a:schemeClr val="bg1"/>
                    </a:solidFill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pt-B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pt-B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𝑖𝑑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den>
                      </m:f>
                    </m:oMath>
                  </a14:m>
                  <a:r>
                    <a:rPr lang="pt-BR" dirty="0" smtClean="0">
                      <a:solidFill>
                        <a:schemeClr val="bg1"/>
                      </a:solidFill>
                    </a:rPr>
                    <a:t>     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pt-B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pt-B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pt-B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𝑖𝑑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den>
                      </m:f>
                    </m:oMath>
                  </a14:m>
                  <a:endParaRPr lang="pt-BR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CaixaDeTexto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7295" y="44624"/>
                  <a:ext cx="7515944" cy="342651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88900">
                  <a:solidFill>
                    <a:srgbClr val="FFFF00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2" descr="c:\My Documents\New Folder\ch07_conv\sedr42021_0712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459062"/>
              <a:ext cx="4566735" cy="3426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1" name="Picture 2" descr="c:\My Documents\New Folder\ch07_conv\sedr42021_071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168" y="537131"/>
            <a:ext cx="7333791" cy="5353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8" name="Group 2"/>
          <p:cNvGrpSpPr>
            <a:grpSpLocks/>
          </p:cNvGrpSpPr>
          <p:nvPr/>
        </p:nvGrpSpPr>
        <p:grpSpPr bwMode="auto">
          <a:xfrm>
            <a:off x="323528" y="762000"/>
            <a:ext cx="8677275" cy="4251176"/>
            <a:chOff x="294" y="971"/>
            <a:chExt cx="5172" cy="2378"/>
          </a:xfrm>
        </p:grpSpPr>
        <p:pic>
          <p:nvPicPr>
            <p:cNvPr id="41990" name="Picture 3" descr="c:\My Documents\New Folder\ch07_conv\sedr42021_0715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" y="971"/>
              <a:ext cx="1549" cy="2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991" name="Picture 4" descr="c:\My Documents\New Folder\ch07_conv\sedr42021_0715b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" y="1780"/>
              <a:ext cx="3328" cy="15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1763688" y="5517232"/>
            <a:ext cx="72279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600" b="1" dirty="0" smtClean="0">
                <a:solidFill>
                  <a:schemeClr val="bg1"/>
                </a:solidFill>
              </a:rPr>
              <a:t>Figura 7.15  </a:t>
            </a:r>
            <a:r>
              <a:rPr lang="pt-BR" altLang="en-US" sz="1600" dirty="0" smtClean="0">
                <a:solidFill>
                  <a:schemeClr val="bg1"/>
                </a:solidFill>
              </a:rPr>
              <a:t>Curvas de transferência características de um par diferencial com TBJ </a:t>
            </a:r>
            <a:r>
              <a:rPr lang="pt-BR" altLang="en-US" sz="1600" b="1" dirty="0" smtClean="0">
                <a:solidFill>
                  <a:schemeClr val="bg1"/>
                </a:solidFill>
              </a:rPr>
              <a:t>(a)</a:t>
            </a:r>
            <a:r>
              <a:rPr lang="pt-BR" altLang="en-US" sz="1600" dirty="0" smtClean="0">
                <a:solidFill>
                  <a:schemeClr val="bg1"/>
                </a:solidFill>
              </a:rPr>
              <a:t> podem ser linearizadas </a:t>
            </a:r>
            <a:r>
              <a:rPr lang="pt-BR" altLang="en-US" sz="1600" b="1" dirty="0" smtClean="0">
                <a:solidFill>
                  <a:schemeClr val="bg1"/>
                </a:solidFill>
              </a:rPr>
              <a:t>(b)</a:t>
            </a:r>
            <a:r>
              <a:rPr lang="pt-BR" altLang="en-US" sz="1600" dirty="0" smtClean="0">
                <a:solidFill>
                  <a:schemeClr val="bg1"/>
                </a:solidFill>
              </a:rPr>
              <a:t> (isto é, a faixa linear de operação pode ser ampliada) pela introdução das resistências nos emissores.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275856" y="1124744"/>
            <a:ext cx="511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Melhoria da faixa linear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6" name="Picture 2" descr="c:\My Documents\New Folder\ch07_conv\sedr42021_07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838200"/>
            <a:ext cx="7286431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037" name="Text Box 3"/>
          <p:cNvSpPr txBox="1">
            <a:spLocks noChangeArrowheads="1"/>
          </p:cNvSpPr>
          <p:nvPr/>
        </p:nvSpPr>
        <p:spPr bwMode="auto">
          <a:xfrm>
            <a:off x="1691680" y="5791200"/>
            <a:ext cx="72999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800" b="1" dirty="0" smtClean="0">
                <a:solidFill>
                  <a:schemeClr val="bg1"/>
                </a:solidFill>
              </a:rPr>
              <a:t>Figura 7.16  </a:t>
            </a:r>
            <a:r>
              <a:rPr lang="pt-BR" altLang="en-US" sz="1800" dirty="0" smtClean="0">
                <a:solidFill>
                  <a:schemeClr val="bg1"/>
                </a:solidFill>
              </a:rPr>
              <a:t>As correntes e as tensões em um amplificador diferencial com TBJ quando um pequeno sinal diferencial </a:t>
            </a:r>
            <a:r>
              <a:rPr lang="pt-BR" altLang="en-US" sz="1800" i="1" dirty="0" err="1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800" i="1" baseline="-25000" dirty="0" err="1" smtClean="0">
                <a:solidFill>
                  <a:schemeClr val="bg1"/>
                </a:solidFill>
              </a:rPr>
              <a:t>id</a:t>
            </a:r>
            <a:r>
              <a:rPr lang="pt-BR" altLang="en-US" sz="1800" dirty="0" smtClean="0">
                <a:solidFill>
                  <a:schemeClr val="bg1"/>
                </a:solidFill>
              </a:rPr>
              <a:t> é aplicado.</a:t>
            </a:r>
            <a:endParaRPr lang="pt-BR" altLang="en-US" sz="1800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547664" y="260648"/>
            <a:ext cx="439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Operação com pequenos sinais</a:t>
            </a:r>
            <a:endParaRPr lang="pt-B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2" descr="c:\My Documents\New Folder\ch07_conv\sedr42021_07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76672"/>
            <a:ext cx="5686946" cy="5032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5" name="Text Box 3"/>
          <p:cNvSpPr txBox="1">
            <a:spLocks noChangeArrowheads="1"/>
          </p:cNvSpPr>
          <p:nvPr/>
        </p:nvSpPr>
        <p:spPr bwMode="auto">
          <a:xfrm>
            <a:off x="1691680" y="5589240"/>
            <a:ext cx="729992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800" b="1" dirty="0" smtClean="0">
                <a:solidFill>
                  <a:schemeClr val="bg1"/>
                </a:solidFill>
              </a:rPr>
              <a:t>Figura 7.17  </a:t>
            </a:r>
            <a:r>
              <a:rPr lang="pt-BR" altLang="en-US" sz="1800" dirty="0" smtClean="0">
                <a:solidFill>
                  <a:schemeClr val="bg1"/>
                </a:solidFill>
              </a:rPr>
              <a:t>Uma técnica simples para a determinação das correntes de sinal em um amplificador diferencial excitado por uma tensão diferencial </a:t>
            </a:r>
            <a:r>
              <a:rPr lang="pt-BR" altLang="en-US" sz="1800" i="1" dirty="0" err="1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800" i="1" baseline="-25000" dirty="0" err="1" smtClean="0">
                <a:solidFill>
                  <a:schemeClr val="bg1"/>
                </a:solidFill>
              </a:rPr>
              <a:t>id</a:t>
            </a:r>
            <a:r>
              <a:rPr lang="pt-BR" altLang="en-US" sz="1800" dirty="0" smtClean="0">
                <a:solidFill>
                  <a:schemeClr val="bg1"/>
                </a:solidFill>
              </a:rPr>
              <a:t>; valores </a:t>
            </a:r>
            <a:r>
              <a:rPr lang="pt-BR" altLang="en-US" sz="1800" i="1" dirty="0" err="1" smtClean="0">
                <a:solidFill>
                  <a:schemeClr val="bg1"/>
                </a:solidFill>
              </a:rPr>
              <a:t>cc</a:t>
            </a:r>
            <a:r>
              <a:rPr lang="pt-BR" altLang="en-US" sz="1800" dirty="0" smtClean="0">
                <a:solidFill>
                  <a:schemeClr val="bg1"/>
                </a:solidFill>
              </a:rPr>
              <a:t> não estão mostrados.</a:t>
            </a:r>
            <a:endParaRPr lang="pt-BR" alt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Picture 1026" descr="c:\My Documents\New Folder\ch07_conv\sedr42021_07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620688"/>
            <a:ext cx="5544840" cy="511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33" name="Text Box 1027"/>
          <p:cNvSpPr txBox="1">
            <a:spLocks noChangeArrowheads="1"/>
          </p:cNvSpPr>
          <p:nvPr/>
        </p:nvSpPr>
        <p:spPr bwMode="auto">
          <a:xfrm>
            <a:off x="1691680" y="5791200"/>
            <a:ext cx="72999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800" b="1" dirty="0" smtClean="0">
                <a:solidFill>
                  <a:schemeClr val="bg1"/>
                </a:solidFill>
              </a:rPr>
              <a:t>Figura 7.18  </a:t>
            </a:r>
            <a:r>
              <a:rPr lang="pt-BR" altLang="en-US" sz="1800" dirty="0" smtClean="0">
                <a:solidFill>
                  <a:schemeClr val="bg1"/>
                </a:solidFill>
              </a:rPr>
              <a:t>Um amplificador diferencial com resistências nos emissores. Apenas valores de sinais são indicados.</a:t>
            </a:r>
            <a:endParaRPr lang="pt-BR" alt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Text Box 2"/>
          <p:cNvSpPr txBox="1">
            <a:spLocks noChangeArrowheads="1"/>
          </p:cNvSpPr>
          <p:nvPr/>
        </p:nvSpPr>
        <p:spPr bwMode="auto">
          <a:xfrm>
            <a:off x="1619672" y="5067181"/>
            <a:ext cx="737192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600" b="1" dirty="0" smtClean="0">
                <a:solidFill>
                  <a:schemeClr val="bg1"/>
                </a:solidFill>
              </a:rPr>
              <a:t>Figura 7.19  </a:t>
            </a:r>
            <a:r>
              <a:rPr lang="pt-BR" altLang="en-US" sz="1600" dirty="0" smtClean="0">
                <a:solidFill>
                  <a:schemeClr val="bg1"/>
                </a:solidFill>
              </a:rPr>
              <a:t>Equivalência do amplificador diferencial com TBJ em </a:t>
            </a:r>
            <a:r>
              <a:rPr lang="pt-BR" altLang="en-US" sz="1600" b="1" dirty="0" smtClean="0">
                <a:solidFill>
                  <a:schemeClr val="bg1"/>
                </a:solidFill>
              </a:rPr>
              <a:t>(a)</a:t>
            </a:r>
            <a:r>
              <a:rPr lang="pt-BR" altLang="en-US" sz="1600" dirty="0" smtClean="0">
                <a:solidFill>
                  <a:schemeClr val="bg1"/>
                </a:solidFill>
              </a:rPr>
              <a:t> e os dois amplificadores em emissor comum em (b). Essa equivalência é válida apenas para sinais de entrada diferenciais. Qualquer um dos dois amplificadores em emissor comum em </a:t>
            </a:r>
            <a:r>
              <a:rPr lang="pt-BR" altLang="en-US" sz="1600" b="1" dirty="0" smtClean="0">
                <a:solidFill>
                  <a:schemeClr val="bg1"/>
                </a:solidFill>
              </a:rPr>
              <a:t>(b)</a:t>
            </a:r>
            <a:r>
              <a:rPr lang="pt-BR" altLang="en-US" sz="1600" dirty="0" smtClean="0">
                <a:solidFill>
                  <a:schemeClr val="bg1"/>
                </a:solidFill>
              </a:rPr>
              <a:t> pode ser usado para determinar os valores do ganho diferencial, da resistência diferencial de entrada, da resposta em frequência, etc. para o amplificador diferencial.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grpSp>
        <p:nvGrpSpPr>
          <p:cNvPr id="50181" name="Group 3"/>
          <p:cNvGrpSpPr>
            <a:grpSpLocks/>
          </p:cNvGrpSpPr>
          <p:nvPr/>
        </p:nvGrpSpPr>
        <p:grpSpPr bwMode="auto">
          <a:xfrm>
            <a:off x="395536" y="476672"/>
            <a:ext cx="8267823" cy="4509790"/>
            <a:chOff x="768" y="826"/>
            <a:chExt cx="4337" cy="2285"/>
          </a:xfrm>
        </p:grpSpPr>
        <p:pic>
          <p:nvPicPr>
            <p:cNvPr id="50182" name="Picture 4" descr="c:\My Documents\New Folder\ch07_conv\sedr42021_0719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826"/>
              <a:ext cx="2027" cy="2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183" name="Picture 5" descr="c:\My Documents\New Folder\ch07_conv\sedr42021_0719b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" y="1056"/>
              <a:ext cx="2033" cy="20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55168" y="2379652"/>
            <a:ext cx="74888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</a:rPr>
              <a:t>Por que amplificador diferencial, ao invés daquele já visto, com entrada simples?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</a:rPr>
              <a:t>Há duas razões para escolher o amplificador diferencial:</a:t>
            </a:r>
          </a:p>
          <a:p>
            <a:pPr marL="637200" lvl="1" indent="-1800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</a:rPr>
              <a:t>Circuitos diferenciais são muito menos sensíveis ao ruído e interferência (interferência igual nas duas entradas é rejeitada, pois apenas a diferença excita o amplificador diferencial – daí seu nome).</a:t>
            </a:r>
          </a:p>
          <a:p>
            <a:pPr marL="637200" lvl="1" indent="-1800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</a:rPr>
              <a:t>A configuração dos amplificadores diferenciais permite acoplar diretamente (sem capacitores de acoplamento) sua saída a outros estágios.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691680" y="980728"/>
            <a:ext cx="720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Amplificador diferencial x amplificador convencional</a:t>
            </a:r>
            <a:endParaRPr lang="pt-B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27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8" name="Picture 3" descr="c:\My Documents\New Folder\ch07_conv\sedr42021_07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04664"/>
            <a:ext cx="5103638" cy="4884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29" name="Text Box 4"/>
          <p:cNvSpPr txBox="1">
            <a:spLocks noChangeArrowheads="1"/>
          </p:cNvSpPr>
          <p:nvPr/>
        </p:nvSpPr>
        <p:spPr bwMode="auto">
          <a:xfrm>
            <a:off x="1547664" y="5805264"/>
            <a:ext cx="75963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800" b="1" dirty="0" smtClean="0">
                <a:solidFill>
                  <a:schemeClr val="bg1"/>
                </a:solidFill>
              </a:rPr>
              <a:t>Figura 7.20</a:t>
            </a:r>
            <a:r>
              <a:rPr lang="pt-BR" altLang="en-US" sz="1800" dirty="0" smtClean="0">
                <a:solidFill>
                  <a:schemeClr val="bg1"/>
                </a:solidFill>
              </a:rPr>
              <a:t>  O amplificador diferencial alimentado no modo de entrada simples.</a:t>
            </a:r>
            <a:endParaRPr lang="pt-BR" alt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6" name="Picture 3" descr="c:\My Documents\New Folder\ch07_conv\sedr42021_0721a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68220"/>
            <a:ext cx="8208912" cy="2336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277" name="Text Box 4"/>
          <p:cNvSpPr txBox="1">
            <a:spLocks noChangeArrowheads="1"/>
          </p:cNvSpPr>
          <p:nvPr/>
        </p:nvSpPr>
        <p:spPr bwMode="auto">
          <a:xfrm>
            <a:off x="1691680" y="5517232"/>
            <a:ext cx="72999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800" b="1" dirty="0" smtClean="0">
                <a:solidFill>
                  <a:schemeClr val="bg1"/>
                </a:solidFill>
              </a:rPr>
              <a:t>Figura 7.21</a:t>
            </a:r>
            <a:r>
              <a:rPr lang="pt-BR" altLang="en-US" sz="1800" dirty="0" smtClean="0">
                <a:solidFill>
                  <a:schemeClr val="bg1"/>
                </a:solidFill>
              </a:rPr>
              <a:t>  </a:t>
            </a:r>
            <a:r>
              <a:rPr lang="pt-BR" altLang="en-US" sz="1800" b="1" dirty="0" smtClean="0">
                <a:solidFill>
                  <a:schemeClr val="bg1"/>
                </a:solidFill>
              </a:rPr>
              <a:t>(a)</a:t>
            </a:r>
            <a:r>
              <a:rPr lang="pt-BR" altLang="en-US" sz="1800" dirty="0" smtClean="0">
                <a:solidFill>
                  <a:schemeClr val="bg1"/>
                </a:solidFill>
              </a:rPr>
              <a:t> O meio circuito diferencial e </a:t>
            </a:r>
            <a:r>
              <a:rPr lang="pt-BR" altLang="en-US" sz="1800" b="1" dirty="0" smtClean="0">
                <a:solidFill>
                  <a:schemeClr val="bg1"/>
                </a:solidFill>
              </a:rPr>
              <a:t>(b)</a:t>
            </a:r>
            <a:r>
              <a:rPr lang="pt-BR" altLang="en-US" sz="1800" dirty="0" smtClean="0">
                <a:solidFill>
                  <a:schemeClr val="bg1"/>
                </a:solidFill>
              </a:rPr>
              <a:t> seu respectivo circuito equivalente.</a:t>
            </a:r>
            <a:endParaRPr lang="pt-BR" alt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1547664" y="5581689"/>
            <a:ext cx="744393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2000" b="1" dirty="0" smtClean="0">
                <a:solidFill>
                  <a:schemeClr val="bg1"/>
                </a:solidFill>
              </a:rPr>
              <a:t>Figura 7.22</a:t>
            </a:r>
            <a:r>
              <a:rPr lang="pt-BR" altLang="en-US" sz="2000" dirty="0" smtClean="0">
                <a:solidFill>
                  <a:schemeClr val="bg1"/>
                </a:solidFill>
              </a:rPr>
              <a:t>  </a:t>
            </a:r>
            <a:r>
              <a:rPr lang="pt-BR" altLang="en-US" sz="2000" b="1" dirty="0" smtClean="0">
                <a:solidFill>
                  <a:schemeClr val="bg1"/>
                </a:solidFill>
              </a:rPr>
              <a:t>(a)</a:t>
            </a:r>
            <a:r>
              <a:rPr lang="pt-BR" altLang="en-US" sz="2000" dirty="0" smtClean="0">
                <a:solidFill>
                  <a:schemeClr val="bg1"/>
                </a:solidFill>
              </a:rPr>
              <a:t> O amplificador diferencial alimentado por um sinal de tensão em modo comum </a:t>
            </a:r>
            <a:r>
              <a:rPr lang="pt-BR" altLang="en-US" sz="2000" i="1" dirty="0" err="1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2000" i="1" baseline="-25000" dirty="0" err="1" smtClean="0">
                <a:solidFill>
                  <a:schemeClr val="bg1"/>
                </a:solidFill>
              </a:rPr>
              <a:t>icm</a:t>
            </a:r>
            <a:r>
              <a:rPr lang="pt-BR" altLang="en-US" sz="2000" dirty="0" smtClean="0">
                <a:solidFill>
                  <a:schemeClr val="bg1"/>
                </a:solidFill>
              </a:rPr>
              <a:t>. </a:t>
            </a:r>
            <a:r>
              <a:rPr lang="pt-BR" altLang="en-US" sz="2000" b="1" dirty="0" smtClean="0">
                <a:solidFill>
                  <a:schemeClr val="bg1"/>
                </a:solidFill>
              </a:rPr>
              <a:t>(b)</a:t>
            </a:r>
            <a:r>
              <a:rPr lang="pt-BR" altLang="en-US" sz="2000" dirty="0" smtClean="0">
                <a:solidFill>
                  <a:schemeClr val="bg1"/>
                </a:solidFill>
              </a:rPr>
              <a:t> Meio circuito equivalente para os cálculos em modo comum.</a:t>
            </a:r>
            <a:endParaRPr lang="pt-BR" altLang="en-US" sz="2000" dirty="0">
              <a:solidFill>
                <a:schemeClr val="bg1"/>
              </a:solidFill>
            </a:endParaRPr>
          </a:p>
        </p:txBody>
      </p:sp>
      <p:grpSp>
        <p:nvGrpSpPr>
          <p:cNvPr id="56325" name="Group 6"/>
          <p:cNvGrpSpPr>
            <a:grpSpLocks/>
          </p:cNvGrpSpPr>
          <p:nvPr/>
        </p:nvGrpSpPr>
        <p:grpSpPr bwMode="auto">
          <a:xfrm>
            <a:off x="1167060" y="404664"/>
            <a:ext cx="6962279" cy="5089525"/>
            <a:chOff x="960" y="384"/>
            <a:chExt cx="4054" cy="2805"/>
          </a:xfrm>
        </p:grpSpPr>
        <p:pic>
          <p:nvPicPr>
            <p:cNvPr id="56326" name="Picture 3" descr="c:\My Documents\New Folder\ch07_conv\sedr42021_0722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384"/>
              <a:ext cx="1894" cy="2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327" name="Picture 5" descr="c:\My Documents\New Folder\ch07_conv\sedr42021_0722b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528"/>
              <a:ext cx="1894" cy="26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1691680" y="5589240"/>
            <a:ext cx="72999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800" b="1" dirty="0" smtClean="0">
                <a:solidFill>
                  <a:schemeClr val="bg1"/>
                </a:solidFill>
              </a:rPr>
              <a:t>Figura 7.23</a:t>
            </a:r>
            <a:r>
              <a:rPr lang="pt-BR" altLang="en-US" sz="1800" dirty="0" smtClean="0">
                <a:solidFill>
                  <a:schemeClr val="bg1"/>
                </a:solidFill>
              </a:rPr>
              <a:t>  </a:t>
            </a:r>
            <a:r>
              <a:rPr lang="pt-BR" altLang="en-US" sz="1800" b="1" dirty="0" smtClean="0">
                <a:solidFill>
                  <a:schemeClr val="bg1"/>
                </a:solidFill>
              </a:rPr>
              <a:t>(a)</a:t>
            </a:r>
            <a:r>
              <a:rPr lang="pt-BR" altLang="en-US" sz="1800" dirty="0" smtClean="0">
                <a:solidFill>
                  <a:schemeClr val="bg1"/>
                </a:solidFill>
              </a:rPr>
              <a:t> Definição da resistência de entrada em modo comum </a:t>
            </a:r>
            <a:r>
              <a:rPr lang="pt-BR" altLang="en-US" sz="1800" i="1" dirty="0" err="1" smtClean="0">
                <a:solidFill>
                  <a:schemeClr val="bg1"/>
                </a:solidFill>
              </a:rPr>
              <a:t>R</a:t>
            </a:r>
            <a:r>
              <a:rPr lang="pt-BR" altLang="en-US" sz="1800" i="1" baseline="-25000" dirty="0" err="1" smtClean="0">
                <a:solidFill>
                  <a:schemeClr val="bg1"/>
                </a:solidFill>
              </a:rPr>
              <a:t>icm</a:t>
            </a:r>
            <a:r>
              <a:rPr lang="pt-BR" altLang="en-US" sz="1800" dirty="0" smtClean="0">
                <a:solidFill>
                  <a:schemeClr val="bg1"/>
                </a:solidFill>
              </a:rPr>
              <a:t>. (b) Meio circuito equivalente em modo comum.</a:t>
            </a:r>
            <a:endParaRPr lang="pt-BR" altLang="en-US" sz="1800" dirty="0">
              <a:solidFill>
                <a:schemeClr val="bg1"/>
              </a:solidFill>
            </a:endParaRPr>
          </a:p>
        </p:txBody>
      </p:sp>
      <p:grpSp>
        <p:nvGrpSpPr>
          <p:cNvPr id="58373" name="Group 6"/>
          <p:cNvGrpSpPr>
            <a:grpSpLocks/>
          </p:cNvGrpSpPr>
          <p:nvPr/>
        </p:nvGrpSpPr>
        <p:grpSpPr bwMode="auto">
          <a:xfrm>
            <a:off x="1222276" y="188640"/>
            <a:ext cx="6851848" cy="5034880"/>
            <a:chOff x="720" y="746"/>
            <a:chExt cx="3552" cy="2332"/>
          </a:xfrm>
        </p:grpSpPr>
        <p:pic>
          <p:nvPicPr>
            <p:cNvPr id="58374" name="Picture 3" descr="c:\My Documents\New Folder\ch07_conv\sedr42021_0723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746"/>
              <a:ext cx="2200" cy="2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375" name="Picture 5" descr="c:\My Documents\New Folder\ch07_conv\sedr42021_0723b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0" y="816"/>
              <a:ext cx="962" cy="2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0" name="Picture 3" descr="c:\My Documents\New Folder\ch07_conv\sedr42021_07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172" y="947316"/>
            <a:ext cx="6893292" cy="543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1989450" y="936595"/>
            <a:ext cx="331236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800" b="1" dirty="0" smtClean="0"/>
              <a:t>Figura 7.24  </a:t>
            </a:r>
            <a:r>
              <a:rPr lang="pt-BR" altLang="en-US" sz="1800" dirty="0" smtClean="0"/>
              <a:t>Circuito para o Exemplo 7.1.</a:t>
            </a:r>
            <a:endParaRPr lang="pt-B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1547664" y="5301208"/>
            <a:ext cx="744393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800" b="1" dirty="0" smtClean="0">
                <a:solidFill>
                  <a:schemeClr val="bg1"/>
                </a:solidFill>
              </a:rPr>
              <a:t>Figura 7.25</a:t>
            </a:r>
            <a:r>
              <a:rPr lang="pt-BR" altLang="en-US" sz="1800" dirty="0" smtClean="0">
                <a:solidFill>
                  <a:schemeClr val="bg1"/>
                </a:solidFill>
              </a:rPr>
              <a:t>  </a:t>
            </a:r>
            <a:r>
              <a:rPr lang="pt-BR" altLang="en-US" sz="1800" b="1" dirty="0" smtClean="0">
                <a:solidFill>
                  <a:schemeClr val="bg1"/>
                </a:solidFill>
              </a:rPr>
              <a:t>(a)</a:t>
            </a:r>
            <a:r>
              <a:rPr lang="pt-BR" altLang="en-US" sz="1800" dirty="0" smtClean="0">
                <a:solidFill>
                  <a:schemeClr val="bg1"/>
                </a:solidFill>
              </a:rPr>
              <a:t> O par diferencial MOS com ambas entradas aterradas. Devido a descasamentos nos dispositivos e nos resistores surge uma tensão DC finita na saída </a:t>
            </a:r>
            <a:r>
              <a:rPr lang="pt-BR" altLang="en-US" sz="1800" i="1" dirty="0" smtClean="0">
                <a:solidFill>
                  <a:schemeClr val="bg1"/>
                </a:solidFill>
              </a:rPr>
              <a:t>V</a:t>
            </a:r>
            <a:r>
              <a:rPr lang="pt-BR" altLang="en-US" sz="1800" i="1" baseline="-25000" dirty="0" smtClean="0">
                <a:solidFill>
                  <a:schemeClr val="bg1"/>
                </a:solidFill>
              </a:rPr>
              <a:t>O</a:t>
            </a:r>
            <a:r>
              <a:rPr lang="pt-BR" altLang="en-US" sz="1800" dirty="0" smtClean="0">
                <a:solidFill>
                  <a:schemeClr val="bg1"/>
                </a:solidFill>
              </a:rPr>
              <a:t>. </a:t>
            </a:r>
            <a:r>
              <a:rPr lang="pt-BR" altLang="en-US" sz="1800" b="1" dirty="0" smtClean="0">
                <a:solidFill>
                  <a:schemeClr val="bg1"/>
                </a:solidFill>
              </a:rPr>
              <a:t>(b)</a:t>
            </a:r>
            <a:r>
              <a:rPr lang="pt-BR" altLang="en-US" sz="1800" dirty="0" smtClean="0">
                <a:solidFill>
                  <a:schemeClr val="bg1"/>
                </a:solidFill>
              </a:rPr>
              <a:t> Aplicação de uma tensão igual à tensão de offset de entrada </a:t>
            </a:r>
            <a:r>
              <a:rPr lang="pt-BR" altLang="en-US" sz="1800" i="1" dirty="0" smtClean="0">
                <a:solidFill>
                  <a:schemeClr val="bg1"/>
                </a:solidFill>
              </a:rPr>
              <a:t>V</a:t>
            </a:r>
            <a:r>
              <a:rPr lang="pt-BR" altLang="en-US" sz="1800" i="1" baseline="-25000" dirty="0" smtClean="0">
                <a:solidFill>
                  <a:schemeClr val="bg1"/>
                </a:solidFill>
              </a:rPr>
              <a:t>OS</a:t>
            </a:r>
            <a:r>
              <a:rPr lang="pt-BR" altLang="en-US" sz="1800" dirty="0" smtClean="0">
                <a:solidFill>
                  <a:schemeClr val="bg1"/>
                </a:solidFill>
              </a:rPr>
              <a:t> aos terminais com polaridade oposta, reduz </a:t>
            </a:r>
            <a:r>
              <a:rPr lang="pt-BR" altLang="en-US" sz="1800" i="1" dirty="0" smtClean="0">
                <a:solidFill>
                  <a:schemeClr val="bg1"/>
                </a:solidFill>
              </a:rPr>
              <a:t>V</a:t>
            </a:r>
            <a:r>
              <a:rPr lang="pt-BR" altLang="en-US" sz="1800" i="1" baseline="-25000" dirty="0" smtClean="0">
                <a:solidFill>
                  <a:schemeClr val="bg1"/>
                </a:solidFill>
              </a:rPr>
              <a:t>O</a:t>
            </a:r>
            <a:r>
              <a:rPr lang="pt-BR" altLang="en-US" sz="1800" dirty="0" smtClean="0">
                <a:solidFill>
                  <a:schemeClr val="bg1"/>
                </a:solidFill>
              </a:rPr>
              <a:t> a zero.</a:t>
            </a:r>
            <a:endParaRPr lang="pt-BR" altLang="en-US" sz="1800" dirty="0">
              <a:solidFill>
                <a:schemeClr val="bg1"/>
              </a:solidFill>
            </a:endParaRPr>
          </a:p>
        </p:txBody>
      </p:sp>
      <p:grpSp>
        <p:nvGrpSpPr>
          <p:cNvPr id="62469" name="Group 6"/>
          <p:cNvGrpSpPr>
            <a:grpSpLocks/>
          </p:cNvGrpSpPr>
          <p:nvPr/>
        </p:nvGrpSpPr>
        <p:grpSpPr bwMode="auto">
          <a:xfrm>
            <a:off x="1181100" y="685800"/>
            <a:ext cx="7567364" cy="4615408"/>
            <a:chOff x="816" y="511"/>
            <a:chExt cx="4272" cy="2551"/>
          </a:xfrm>
        </p:grpSpPr>
        <p:pic>
          <p:nvPicPr>
            <p:cNvPr id="62470" name="Picture 3" descr="c:\My Documents\New Folder\ch07_conv\sedr42021_0725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511"/>
              <a:ext cx="2142" cy="2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471" name="Picture 5" descr="c:\My Documents\New Folder\ch07_conv\sedr42021_0725b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7" y="528"/>
              <a:ext cx="1831" cy="25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CaixaDeTexto 1"/>
          <p:cNvSpPr txBox="1"/>
          <p:nvPr/>
        </p:nvSpPr>
        <p:spPr>
          <a:xfrm>
            <a:off x="1547664" y="188640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Tensão de offset de entrada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2699792" y="1844824"/>
            <a:ext cx="4824536" cy="910354"/>
            <a:chOff x="2890558" y="1628800"/>
            <a:chExt cx="4824536" cy="910354"/>
          </a:xfrm>
        </p:grpSpPr>
        <p:sp>
          <p:nvSpPr>
            <p:cNvPr id="8" name="Elipse 7"/>
            <p:cNvSpPr/>
            <p:nvPr/>
          </p:nvSpPr>
          <p:spPr>
            <a:xfrm>
              <a:off x="2890558" y="1628800"/>
              <a:ext cx="792088" cy="86409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/>
            <p:cNvSpPr/>
            <p:nvPr/>
          </p:nvSpPr>
          <p:spPr>
            <a:xfrm>
              <a:off x="6923006" y="1675058"/>
              <a:ext cx="792088" cy="86409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1619672" y="5301208"/>
            <a:ext cx="737192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800" b="1" dirty="0" smtClean="0">
                <a:solidFill>
                  <a:schemeClr val="bg1"/>
                </a:solidFill>
              </a:rPr>
              <a:t>Figura 7.26</a:t>
            </a:r>
            <a:r>
              <a:rPr lang="pt-BR" altLang="en-US" sz="1800" dirty="0" smtClean="0">
                <a:solidFill>
                  <a:schemeClr val="bg1"/>
                </a:solidFill>
              </a:rPr>
              <a:t>  </a:t>
            </a:r>
            <a:r>
              <a:rPr lang="pt-BR" altLang="en-US" sz="1800" b="1" dirty="0" smtClean="0">
                <a:solidFill>
                  <a:schemeClr val="bg1"/>
                </a:solidFill>
              </a:rPr>
              <a:t>(a)</a:t>
            </a:r>
            <a:r>
              <a:rPr lang="pt-BR" altLang="en-US" sz="1800" dirty="0" smtClean="0">
                <a:solidFill>
                  <a:schemeClr val="bg1"/>
                </a:solidFill>
              </a:rPr>
              <a:t> O par diferencial com TBJ com ambas entradas aterradas. Devido a descasamentos nos dispositivos e nos resistores surge uma tensão DC finita na saída </a:t>
            </a:r>
            <a:r>
              <a:rPr lang="pt-BR" altLang="en-US" sz="1800" i="1" dirty="0" smtClean="0">
                <a:solidFill>
                  <a:schemeClr val="bg1"/>
                </a:solidFill>
              </a:rPr>
              <a:t>V</a:t>
            </a:r>
            <a:r>
              <a:rPr lang="pt-BR" altLang="en-US" sz="1800" i="1" baseline="-25000" dirty="0" smtClean="0">
                <a:solidFill>
                  <a:schemeClr val="bg1"/>
                </a:solidFill>
              </a:rPr>
              <a:t>O</a:t>
            </a:r>
            <a:r>
              <a:rPr lang="pt-BR" altLang="en-US" sz="1800" dirty="0" smtClean="0">
                <a:solidFill>
                  <a:schemeClr val="bg1"/>
                </a:solidFill>
              </a:rPr>
              <a:t>. </a:t>
            </a:r>
            <a:r>
              <a:rPr lang="pt-BR" altLang="en-US" sz="1800" b="1" dirty="0" smtClean="0">
                <a:solidFill>
                  <a:schemeClr val="bg1"/>
                </a:solidFill>
              </a:rPr>
              <a:t>(b)</a:t>
            </a:r>
            <a:r>
              <a:rPr lang="pt-BR" altLang="en-US" sz="1800" dirty="0" smtClean="0">
                <a:solidFill>
                  <a:schemeClr val="bg1"/>
                </a:solidFill>
              </a:rPr>
              <a:t> Aplicação de uma tensão igual à tensão de offset de entrada </a:t>
            </a:r>
            <a:r>
              <a:rPr lang="pt-BR" altLang="en-US" sz="1800" i="1" dirty="0" smtClean="0">
                <a:solidFill>
                  <a:schemeClr val="bg1"/>
                </a:solidFill>
              </a:rPr>
              <a:t>V</a:t>
            </a:r>
            <a:r>
              <a:rPr lang="pt-BR" altLang="en-US" sz="1800" i="1" baseline="-25000" dirty="0" smtClean="0">
                <a:solidFill>
                  <a:schemeClr val="bg1"/>
                </a:solidFill>
              </a:rPr>
              <a:t>OS</a:t>
            </a:r>
            <a:r>
              <a:rPr lang="pt-BR" altLang="en-US" sz="1800" dirty="0" smtClean="0">
                <a:solidFill>
                  <a:schemeClr val="bg1"/>
                </a:solidFill>
              </a:rPr>
              <a:t>=</a:t>
            </a:r>
            <a:r>
              <a:rPr lang="pt-BR" altLang="en-US" sz="1800" i="1" dirty="0" smtClean="0">
                <a:solidFill>
                  <a:schemeClr val="bg1"/>
                </a:solidFill>
              </a:rPr>
              <a:t>V</a:t>
            </a:r>
            <a:r>
              <a:rPr lang="pt-BR" altLang="en-US" sz="1800" i="1" baseline="-25000" dirty="0" smtClean="0">
                <a:solidFill>
                  <a:schemeClr val="bg1"/>
                </a:solidFill>
              </a:rPr>
              <a:t>O</a:t>
            </a:r>
            <a:r>
              <a:rPr lang="pt-BR" altLang="en-US" sz="1800" dirty="0" smtClean="0">
                <a:solidFill>
                  <a:schemeClr val="bg1"/>
                </a:solidFill>
              </a:rPr>
              <a:t>/</a:t>
            </a:r>
            <a:r>
              <a:rPr lang="pt-BR" altLang="en-US" sz="1800" i="1" dirty="0" smtClean="0">
                <a:solidFill>
                  <a:schemeClr val="bg1"/>
                </a:solidFill>
              </a:rPr>
              <a:t>A</a:t>
            </a:r>
            <a:r>
              <a:rPr lang="pt-BR" altLang="en-US" sz="1800" i="1" baseline="-25000" dirty="0" smtClean="0">
                <a:solidFill>
                  <a:schemeClr val="bg1"/>
                </a:solidFill>
              </a:rPr>
              <a:t>d</a:t>
            </a:r>
            <a:r>
              <a:rPr lang="pt-BR" altLang="en-US" sz="1800" dirty="0" smtClean="0">
                <a:solidFill>
                  <a:schemeClr val="bg1"/>
                </a:solidFill>
              </a:rPr>
              <a:t> aos terminais, com polaridade oposta, reduz </a:t>
            </a:r>
            <a:r>
              <a:rPr lang="pt-BR" altLang="en-US" sz="1800" i="1" dirty="0" smtClean="0">
                <a:solidFill>
                  <a:schemeClr val="bg1"/>
                </a:solidFill>
              </a:rPr>
              <a:t>V</a:t>
            </a:r>
            <a:r>
              <a:rPr lang="pt-BR" altLang="en-US" sz="1800" i="1" baseline="-25000" dirty="0" smtClean="0">
                <a:solidFill>
                  <a:schemeClr val="bg1"/>
                </a:solidFill>
              </a:rPr>
              <a:t>O</a:t>
            </a:r>
            <a:r>
              <a:rPr lang="pt-BR" altLang="en-US" sz="1800" dirty="0" smtClean="0">
                <a:solidFill>
                  <a:schemeClr val="bg1"/>
                </a:solidFill>
              </a:rPr>
              <a:t> a zero.</a:t>
            </a:r>
            <a:endParaRPr lang="pt-BR" altLang="en-US" sz="1800" dirty="0">
              <a:solidFill>
                <a:schemeClr val="bg1"/>
              </a:solidFill>
            </a:endParaRPr>
          </a:p>
        </p:txBody>
      </p:sp>
      <p:grpSp>
        <p:nvGrpSpPr>
          <p:cNvPr id="64517" name="Group 6"/>
          <p:cNvGrpSpPr>
            <a:grpSpLocks/>
          </p:cNvGrpSpPr>
          <p:nvPr/>
        </p:nvGrpSpPr>
        <p:grpSpPr bwMode="auto">
          <a:xfrm>
            <a:off x="1547664" y="838200"/>
            <a:ext cx="7533456" cy="4463008"/>
            <a:chOff x="816" y="480"/>
            <a:chExt cx="4320" cy="2494"/>
          </a:xfrm>
        </p:grpSpPr>
        <p:pic>
          <p:nvPicPr>
            <p:cNvPr id="64518" name="Picture 3" descr="c:\My Documents\New Folder\ch07_conv\sedr42021_0726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493"/>
              <a:ext cx="2021" cy="2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519" name="Picture 5" descr="c:\My Documents\New Folder\ch07_conv\sedr42021_0726b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7" y="480"/>
              <a:ext cx="1969" cy="2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upo 2"/>
          <p:cNvGrpSpPr/>
          <p:nvPr/>
        </p:nvGrpSpPr>
        <p:grpSpPr>
          <a:xfrm>
            <a:off x="2913786" y="1628800"/>
            <a:ext cx="4970582" cy="910354"/>
            <a:chOff x="2913786" y="1628800"/>
            <a:chExt cx="4970582" cy="910354"/>
          </a:xfrm>
        </p:grpSpPr>
        <p:sp>
          <p:nvSpPr>
            <p:cNvPr id="2" name="Elipse 1"/>
            <p:cNvSpPr/>
            <p:nvPr/>
          </p:nvSpPr>
          <p:spPr>
            <a:xfrm>
              <a:off x="2913786" y="1628800"/>
              <a:ext cx="792088" cy="86409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lipse 6"/>
            <p:cNvSpPr/>
            <p:nvPr/>
          </p:nvSpPr>
          <p:spPr>
            <a:xfrm>
              <a:off x="7092280" y="1675058"/>
              <a:ext cx="792088" cy="86409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4" name="Picture 3" descr="c:\My Documents\New Folder\ch07_conv\sedr42021_07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380450"/>
            <a:ext cx="4752528" cy="4117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565" name="Text Box 4"/>
          <p:cNvSpPr txBox="1">
            <a:spLocks noChangeArrowheads="1"/>
          </p:cNvSpPr>
          <p:nvPr/>
        </p:nvSpPr>
        <p:spPr bwMode="auto">
          <a:xfrm>
            <a:off x="1763688" y="5791200"/>
            <a:ext cx="7227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800" b="1" dirty="0" smtClean="0">
                <a:solidFill>
                  <a:schemeClr val="bg1"/>
                </a:solidFill>
              </a:rPr>
              <a:t>Figura </a:t>
            </a:r>
            <a:r>
              <a:rPr lang="pt-BR" altLang="en-US" sz="1800" dirty="0" smtClean="0">
                <a:solidFill>
                  <a:schemeClr val="bg1"/>
                </a:solidFill>
              </a:rPr>
              <a:t>7.27  Uma forma simples, mas ineficiente para conversão de saída diferencial para saída em terminal único (saída </a:t>
            </a:r>
            <a:r>
              <a:rPr lang="pt-BR" altLang="en-US" sz="1800" dirty="0" err="1" smtClean="0">
                <a:solidFill>
                  <a:schemeClr val="bg1"/>
                </a:solidFill>
              </a:rPr>
              <a:t>monoterminada</a:t>
            </a:r>
            <a:r>
              <a:rPr lang="pt-BR" altLang="en-US" sz="1800" dirty="0" smtClean="0">
                <a:solidFill>
                  <a:schemeClr val="bg1"/>
                </a:solidFill>
              </a:rPr>
              <a:t>).</a:t>
            </a:r>
            <a:endParaRPr lang="pt-BR" altLang="en-US" sz="1800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691679" y="817548"/>
            <a:ext cx="6696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Amplificador diferencial com carga ativa</a:t>
            </a:r>
            <a:endParaRPr lang="pt-B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3" descr="c:\My Documents\New Folder\ch07_conv\sedr42021_0728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4624"/>
            <a:ext cx="3195464" cy="3929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613" name="Text Box 4"/>
          <p:cNvSpPr txBox="1">
            <a:spLocks noChangeArrowheads="1"/>
          </p:cNvSpPr>
          <p:nvPr/>
        </p:nvSpPr>
        <p:spPr bwMode="auto">
          <a:xfrm>
            <a:off x="1547664" y="5791200"/>
            <a:ext cx="744393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600" dirty="0" smtClean="0">
                <a:solidFill>
                  <a:schemeClr val="bg1"/>
                </a:solidFill>
              </a:rPr>
              <a:t>Figura 7.28  (a) O par diferencial MOS com carga ativa. (b) O circuito em equilíbrio, supondo casamento perfeito. (c) O circuito com um sinal de entrada diferencial aplicado, desprezando-se o </a:t>
            </a:r>
            <a:r>
              <a:rPr lang="pt-BR" altLang="en-US" sz="1600" i="1" dirty="0" err="1" smtClean="0">
                <a:solidFill>
                  <a:schemeClr val="bg1"/>
                </a:solidFill>
              </a:rPr>
              <a:t>r</a:t>
            </a:r>
            <a:r>
              <a:rPr lang="pt-BR" altLang="en-US" sz="1600" i="1" baseline="-25000" dirty="0" err="1" smtClean="0">
                <a:solidFill>
                  <a:schemeClr val="bg1"/>
                </a:solidFill>
              </a:rPr>
              <a:t>o</a:t>
            </a:r>
            <a:r>
              <a:rPr lang="pt-BR" altLang="en-US" sz="1600" dirty="0" smtClean="0">
                <a:solidFill>
                  <a:schemeClr val="bg1"/>
                </a:solidFill>
              </a:rPr>
              <a:t> de todos os transistores.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pic>
        <p:nvPicPr>
          <p:cNvPr id="68614" name="Picture 5" descr="c:\My Documents\New Folder\ch07_conv\sedr42021_0728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20888"/>
            <a:ext cx="3790950" cy="3431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5" name="Picture 6" descr="c:\My Documents\New Folder\ch07_conv\sedr42021_0728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116632"/>
            <a:ext cx="4074910" cy="2988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60" name="Group 5"/>
          <p:cNvGrpSpPr>
            <a:grpSpLocks/>
          </p:cNvGrpSpPr>
          <p:nvPr/>
        </p:nvGrpSpPr>
        <p:grpSpPr bwMode="auto">
          <a:xfrm>
            <a:off x="228600" y="1557188"/>
            <a:ext cx="8686800" cy="3455988"/>
            <a:chOff x="192" y="1314"/>
            <a:chExt cx="5472" cy="2177"/>
          </a:xfrm>
        </p:grpSpPr>
        <p:pic>
          <p:nvPicPr>
            <p:cNvPr id="70662" name="Picture 3" descr="c:\My Documents\New Folder\ch07_conv\sedr42021_0729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314"/>
              <a:ext cx="2482" cy="2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663" name="Picture 4" descr="c:\My Documents\New Folder\ch07_conv\sedr42021_0729b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7" y="1536"/>
              <a:ext cx="2827" cy="1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0661" name="Text Box 6"/>
          <p:cNvSpPr txBox="1">
            <a:spLocks noChangeArrowheads="1"/>
          </p:cNvSpPr>
          <p:nvPr/>
        </p:nvSpPr>
        <p:spPr bwMode="auto">
          <a:xfrm>
            <a:off x="1547664" y="5157192"/>
            <a:ext cx="7443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800" b="1" dirty="0" smtClean="0">
                <a:solidFill>
                  <a:schemeClr val="bg1"/>
                </a:solidFill>
              </a:rPr>
              <a:t>Figura 7.29</a:t>
            </a:r>
            <a:r>
              <a:rPr lang="pt-BR" altLang="en-US" sz="1800" dirty="0" smtClean="0">
                <a:solidFill>
                  <a:schemeClr val="bg1"/>
                </a:solidFill>
              </a:rPr>
              <a:t>  Determinação da transcondutância de curto-circuito </a:t>
            </a:r>
            <a:r>
              <a:rPr lang="pt-BR" altLang="en-US" sz="1800" i="1" dirty="0" err="1" smtClean="0">
                <a:solidFill>
                  <a:schemeClr val="bg1"/>
                </a:solidFill>
              </a:rPr>
              <a:t>G</a:t>
            </a:r>
            <a:r>
              <a:rPr lang="pt-BR" altLang="en-US" sz="1800" i="1" baseline="-25000" dirty="0" err="1" smtClean="0">
                <a:solidFill>
                  <a:schemeClr val="bg1"/>
                </a:solidFill>
              </a:rPr>
              <a:t>m</a:t>
            </a:r>
            <a:r>
              <a:rPr lang="pt-BR" altLang="en-US" sz="1800" dirty="0" smtClean="0">
                <a:solidFill>
                  <a:schemeClr val="bg1"/>
                </a:solidFill>
              </a:rPr>
              <a:t> = </a:t>
            </a:r>
            <a:r>
              <a:rPr lang="pt-BR" altLang="en-US" sz="1800" i="1" dirty="0" err="1" smtClean="0">
                <a:solidFill>
                  <a:schemeClr val="bg1"/>
                </a:solidFill>
              </a:rPr>
              <a:t>i</a:t>
            </a:r>
            <a:r>
              <a:rPr lang="pt-BR" altLang="en-US" sz="1800" i="1" baseline="-25000" dirty="0" err="1" smtClean="0">
                <a:solidFill>
                  <a:schemeClr val="bg1"/>
                </a:solidFill>
              </a:rPr>
              <a:t>o</a:t>
            </a:r>
            <a:r>
              <a:rPr lang="pt-BR" altLang="en-US" sz="1800" dirty="0" smtClean="0">
                <a:solidFill>
                  <a:schemeClr val="bg1"/>
                </a:solidFill>
              </a:rPr>
              <a:t>/</a:t>
            </a:r>
            <a:r>
              <a:rPr lang="pt-BR" altLang="en-US" sz="1800" i="1" dirty="0" err="1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800" i="1" baseline="-25000" dirty="0" err="1" smtClean="0">
                <a:solidFill>
                  <a:schemeClr val="bg1"/>
                </a:solidFill>
              </a:rPr>
              <a:t>id</a:t>
            </a:r>
            <a:r>
              <a:rPr lang="pt-BR" altLang="en-US" sz="1800" baseline="-25000" dirty="0" smtClean="0">
                <a:solidFill>
                  <a:schemeClr val="bg1"/>
                </a:solidFill>
              </a:rPr>
              <a:t> </a:t>
            </a:r>
            <a:r>
              <a:rPr lang="pt-BR" altLang="en-US" sz="1800" dirty="0" smtClean="0">
                <a:solidFill>
                  <a:schemeClr val="bg1"/>
                </a:solidFill>
              </a:rPr>
              <a:t> do par diferencial MOS com carga ativa.</a:t>
            </a:r>
            <a:endParaRPr lang="pt-BR" altLang="en-US" sz="1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1691680" y="735087"/>
                <a:ext cx="67687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b="1" dirty="0" smtClean="0">
                    <a:solidFill>
                      <a:schemeClr val="bg1"/>
                    </a:solidFill>
                  </a:rPr>
                  <a:t>Transcondutância </a:t>
                </a:r>
                <a14:m>
                  <m:oMath xmlns:m="http://schemas.openxmlformats.org/officeDocument/2006/math">
                    <m:r>
                      <a:rPr lang="pt-BR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pt-BR" sz="2800" b="0" i="1" baseline="-25000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sz="2800" b="1" dirty="0" smtClean="0">
                    <a:solidFill>
                      <a:schemeClr val="bg1"/>
                    </a:solidFill>
                  </a:rPr>
                  <a:t> de curto-circuito</a:t>
                </a:r>
                <a:endParaRPr lang="pt-B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735087"/>
                <a:ext cx="6768752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892" t="-12941" b="-329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o 4"/>
          <p:cNvGrpSpPr/>
          <p:nvPr/>
        </p:nvGrpSpPr>
        <p:grpSpPr>
          <a:xfrm>
            <a:off x="1691680" y="1196752"/>
            <a:ext cx="6120682" cy="2267037"/>
            <a:chOff x="1691680" y="1196752"/>
            <a:chExt cx="6120682" cy="2267037"/>
          </a:xfrm>
        </p:grpSpPr>
        <p:sp>
          <p:nvSpPr>
            <p:cNvPr id="3" name="Chave direita 2"/>
            <p:cNvSpPr/>
            <p:nvPr/>
          </p:nvSpPr>
          <p:spPr>
            <a:xfrm rot="5400000">
              <a:off x="4644207" y="-1755775"/>
              <a:ext cx="215628" cy="6120682"/>
            </a:xfrm>
            <a:prstGeom prst="rightBrace">
              <a:avLst>
                <a:gd name="adj1" fmla="val 8333"/>
                <a:gd name="adj2" fmla="val 50199"/>
              </a:avLst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Seta para a direita 3"/>
            <p:cNvSpPr/>
            <p:nvPr/>
          </p:nvSpPr>
          <p:spPr>
            <a:xfrm rot="7577729">
              <a:off x="3191058" y="1869277"/>
              <a:ext cx="1892880" cy="1296144"/>
            </a:xfrm>
            <a:prstGeom prst="rightArrow">
              <a:avLst/>
            </a:prstGeom>
            <a:solidFill>
              <a:srgbClr val="FF0000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979712" y="1628800"/>
            <a:ext cx="6192688" cy="4825719"/>
            <a:chOff x="1979712" y="1434709"/>
            <a:chExt cx="6318770" cy="5018627"/>
          </a:xfrm>
        </p:grpSpPr>
        <p:pic>
          <p:nvPicPr>
            <p:cNvPr id="7172" name="Picture 2" descr="c:\My Documents\New Folder\ch07_conv\sedr42021_070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1434709"/>
              <a:ext cx="6318770" cy="5018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73" name="Text Box 3"/>
            <p:cNvSpPr txBox="1">
              <a:spLocks noChangeArrowheads="1"/>
            </p:cNvSpPr>
            <p:nvPr/>
          </p:nvSpPr>
          <p:spPr bwMode="auto">
            <a:xfrm>
              <a:off x="1979712" y="5907970"/>
              <a:ext cx="2880320" cy="544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pt-BR" altLang="en-US" sz="1400" b="1" dirty="0"/>
                <a:t>Figura 7.1</a:t>
              </a:r>
              <a:r>
                <a:rPr lang="pt-BR" altLang="en-US" sz="1400" dirty="0"/>
                <a:t>  A configuração básica de um par diferencial com MOS.</a:t>
              </a:r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1691680" y="692696"/>
            <a:ext cx="6984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smtClean="0">
                <a:solidFill>
                  <a:schemeClr val="bg1"/>
                </a:solidFill>
              </a:rPr>
              <a:t>O par diferencial com MOS</a:t>
            </a:r>
            <a:endParaRPr lang="pt-BR" sz="4000" b="1" dirty="0">
              <a:solidFill>
                <a:schemeClr val="bg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5292080" y="4822120"/>
            <a:ext cx="2880320" cy="1631216"/>
            <a:chOff x="5292080" y="4822120"/>
            <a:chExt cx="2880320" cy="1631216"/>
          </a:xfrm>
        </p:grpSpPr>
        <p:sp>
          <p:nvSpPr>
            <p:cNvPr id="4" name="CaixaDeTexto 3"/>
            <p:cNvSpPr txBox="1"/>
            <p:nvPr/>
          </p:nvSpPr>
          <p:spPr>
            <a:xfrm>
              <a:off x="5724128" y="4822120"/>
              <a:ext cx="2448272" cy="1631216"/>
            </a:xfrm>
            <a:prstGeom prst="rect">
              <a:avLst/>
            </a:prstGeom>
            <a:solidFill>
              <a:schemeClr val="accent1"/>
            </a:solidFill>
            <a:ln w="635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sz="2000" dirty="0" smtClean="0"/>
                <a:t>Fonte de corrente implementada como visto no Capitulo 6 (suposta com impedância infinita).</a:t>
              </a:r>
              <a:endParaRPr lang="pt-BR" sz="2000" dirty="0"/>
            </a:p>
          </p:txBody>
        </p:sp>
        <p:cxnSp>
          <p:nvCxnSpPr>
            <p:cNvPr id="6" name="Conector de seta reta 5"/>
            <p:cNvCxnSpPr>
              <a:stCxn id="4" idx="1"/>
            </p:cNvCxnSpPr>
            <p:nvPr/>
          </p:nvCxnSpPr>
          <p:spPr>
            <a:xfrm flipH="1" flipV="1">
              <a:off x="5292080" y="5373216"/>
              <a:ext cx="432048" cy="264512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/>
          <p:cNvGrpSpPr/>
          <p:nvPr/>
        </p:nvGrpSpPr>
        <p:grpSpPr>
          <a:xfrm>
            <a:off x="611560" y="1628800"/>
            <a:ext cx="5112568" cy="1323439"/>
            <a:chOff x="611560" y="1628800"/>
            <a:chExt cx="5112568" cy="1323439"/>
          </a:xfrm>
        </p:grpSpPr>
        <p:sp>
          <p:nvSpPr>
            <p:cNvPr id="12" name="CaixaDeTexto 11"/>
            <p:cNvSpPr txBox="1"/>
            <p:nvPr/>
          </p:nvSpPr>
          <p:spPr>
            <a:xfrm>
              <a:off x="611560" y="1628800"/>
              <a:ext cx="2952328" cy="1323439"/>
            </a:xfrm>
            <a:prstGeom prst="rect">
              <a:avLst/>
            </a:prstGeom>
            <a:solidFill>
              <a:schemeClr val="accent1"/>
            </a:solidFill>
            <a:ln w="635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sz="2000" dirty="0" smtClean="0"/>
                <a:t>Na maioria das vezes cargas ativas (fontes de corrente) são utilizadas (ver Capítulo 6).</a:t>
              </a:r>
              <a:endParaRPr lang="pt-BR" sz="2000" dirty="0"/>
            </a:p>
          </p:txBody>
        </p:sp>
        <p:cxnSp>
          <p:nvCxnSpPr>
            <p:cNvPr id="14" name="Conector de seta reta 13"/>
            <p:cNvCxnSpPr/>
            <p:nvPr/>
          </p:nvCxnSpPr>
          <p:spPr>
            <a:xfrm>
              <a:off x="3563888" y="2228384"/>
              <a:ext cx="648072" cy="33652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/>
            <p:nvPr/>
          </p:nvCxnSpPr>
          <p:spPr>
            <a:xfrm>
              <a:off x="3563888" y="2228384"/>
              <a:ext cx="2160240" cy="33652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15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8" name="Picture 3" descr="c:\My Documents\New Folder\ch07_conv\sedr42021_07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836712"/>
            <a:ext cx="6706295" cy="495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709" name="Text Box 4"/>
          <p:cNvSpPr txBox="1">
            <a:spLocks noChangeArrowheads="1"/>
          </p:cNvSpPr>
          <p:nvPr/>
        </p:nvSpPr>
        <p:spPr bwMode="auto">
          <a:xfrm>
            <a:off x="1763688" y="5791200"/>
            <a:ext cx="7227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800" b="1" dirty="0" smtClean="0">
                <a:solidFill>
                  <a:schemeClr val="bg1"/>
                </a:solidFill>
              </a:rPr>
              <a:t>Figura 7.30  </a:t>
            </a:r>
            <a:r>
              <a:rPr lang="pt-BR" altLang="en-US" sz="1800" dirty="0" smtClean="0">
                <a:solidFill>
                  <a:schemeClr val="bg1"/>
                </a:solidFill>
              </a:rPr>
              <a:t>Circuito para determinação de </a:t>
            </a:r>
            <a:r>
              <a:rPr lang="pt-BR" altLang="en-US" sz="1800" i="1" dirty="0" err="1" smtClean="0">
                <a:solidFill>
                  <a:schemeClr val="bg1"/>
                </a:solidFill>
              </a:rPr>
              <a:t>R</a:t>
            </a:r>
            <a:r>
              <a:rPr lang="pt-BR" altLang="en-US" sz="1800" i="1" baseline="-25000" dirty="0" err="1" smtClean="0">
                <a:solidFill>
                  <a:schemeClr val="bg1"/>
                </a:solidFill>
              </a:rPr>
              <a:t>o</a:t>
            </a:r>
            <a:r>
              <a:rPr lang="pt-BR" altLang="en-US" sz="1800" dirty="0" smtClean="0">
                <a:solidFill>
                  <a:schemeClr val="bg1"/>
                </a:solidFill>
              </a:rPr>
              <a:t>. Os números nos círculos indicam a sequência dos passos na análise.</a:t>
            </a:r>
            <a:endParaRPr lang="pt-BR" altLang="en-US" sz="1800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835696" y="188640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Cálculo de </a:t>
            </a:r>
            <a:r>
              <a:rPr lang="pt-BR" sz="2800" b="1" dirty="0" err="1" smtClean="0">
                <a:solidFill>
                  <a:schemeClr val="bg1"/>
                </a:solidFill>
              </a:rPr>
              <a:t>R</a:t>
            </a:r>
            <a:r>
              <a:rPr lang="pt-BR" sz="2800" b="1" baseline="-25000" dirty="0" err="1" smtClean="0">
                <a:solidFill>
                  <a:schemeClr val="bg1"/>
                </a:solidFill>
              </a:rPr>
              <a:t>o</a:t>
            </a:r>
            <a:r>
              <a:rPr lang="pt-BR" sz="2800" b="1" dirty="0" smtClean="0">
                <a:solidFill>
                  <a:schemeClr val="bg1"/>
                </a:solidFill>
              </a:rPr>
              <a:t>=R</a:t>
            </a:r>
            <a:r>
              <a:rPr lang="pt-BR" sz="2800" b="1" baseline="-25000" dirty="0" smtClean="0">
                <a:solidFill>
                  <a:schemeClr val="bg1"/>
                </a:solidFill>
              </a:rPr>
              <a:t>o2</a:t>
            </a:r>
            <a:endParaRPr lang="pt-BR" sz="2800" b="1" baseline="-25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1691680" y="5791200"/>
            <a:ext cx="72999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800" b="1" dirty="0" smtClean="0">
                <a:solidFill>
                  <a:schemeClr val="bg1"/>
                </a:solidFill>
              </a:rPr>
              <a:t>Figura 7.31  </a:t>
            </a:r>
            <a:r>
              <a:rPr lang="pt-BR" altLang="en-US" sz="1800" dirty="0" smtClean="0">
                <a:solidFill>
                  <a:schemeClr val="bg1"/>
                </a:solidFill>
              </a:rPr>
              <a:t>Análise do amplificador MOS com carga ativa para determinar seu ganho de modo comum.</a:t>
            </a:r>
            <a:endParaRPr lang="pt-BR" altLang="en-US" sz="1800" dirty="0">
              <a:solidFill>
                <a:schemeClr val="bg1"/>
              </a:solidFill>
            </a:endParaRPr>
          </a:p>
        </p:txBody>
      </p:sp>
      <p:grpSp>
        <p:nvGrpSpPr>
          <p:cNvPr id="74757" name="Group 6"/>
          <p:cNvGrpSpPr>
            <a:grpSpLocks/>
          </p:cNvGrpSpPr>
          <p:nvPr/>
        </p:nvGrpSpPr>
        <p:grpSpPr bwMode="auto">
          <a:xfrm>
            <a:off x="481905" y="762000"/>
            <a:ext cx="8194551" cy="4679950"/>
            <a:chOff x="672" y="619"/>
            <a:chExt cx="4790" cy="2672"/>
          </a:xfrm>
        </p:grpSpPr>
        <p:pic>
          <p:nvPicPr>
            <p:cNvPr id="74758" name="Picture 3" descr="c:\My Documents\New Folder\ch07_conv\sedr42021_0731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619"/>
              <a:ext cx="2257" cy="2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759" name="Picture 5" descr="c:\My Documents\New Folder\ch07_conv\sedr42021_0731b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672"/>
              <a:ext cx="2246" cy="2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CaixaDeTexto 1"/>
          <p:cNvSpPr txBox="1"/>
          <p:nvPr/>
        </p:nvSpPr>
        <p:spPr>
          <a:xfrm>
            <a:off x="1547664" y="260648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Ganho de modo comum</a:t>
            </a:r>
            <a:endParaRPr lang="pt-B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4" name="Group 7"/>
          <p:cNvGrpSpPr>
            <a:grpSpLocks/>
          </p:cNvGrpSpPr>
          <p:nvPr/>
        </p:nvGrpSpPr>
        <p:grpSpPr bwMode="auto">
          <a:xfrm>
            <a:off x="77788" y="1371600"/>
            <a:ext cx="8988425" cy="3109913"/>
            <a:chOff x="48" y="812"/>
            <a:chExt cx="5662" cy="1959"/>
          </a:xfrm>
        </p:grpSpPr>
        <p:pic>
          <p:nvPicPr>
            <p:cNvPr id="76806" name="Picture 3" descr="c:\My Documents\New Folder\ch07_conv\sedr42021_0732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812"/>
              <a:ext cx="1468" cy="1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6807" name="Picture 5" descr="c:\My Documents\New Folder\ch07_conv\sedr42021_0732b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9" y="1344"/>
              <a:ext cx="2113" cy="1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6808" name="Picture 6" descr="c:\My Documents\New Folder\ch07_conv\sedr42021_0732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1113"/>
              <a:ext cx="1774" cy="16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6805" name="Text Box 8"/>
          <p:cNvSpPr txBox="1">
            <a:spLocks noChangeArrowheads="1"/>
          </p:cNvSpPr>
          <p:nvPr/>
        </p:nvSpPr>
        <p:spPr bwMode="auto">
          <a:xfrm>
            <a:off x="1547664" y="5661248"/>
            <a:ext cx="744393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800" dirty="0" smtClean="0">
                <a:solidFill>
                  <a:schemeClr val="bg1"/>
                </a:solidFill>
              </a:rPr>
              <a:t>Figura 7.32  (a) Par diferencial bipolar com carga ativa. (b) Circuito equivalente de pequenos sinais para determinar a transcondutância </a:t>
            </a:r>
            <a:r>
              <a:rPr lang="pt-BR" altLang="en-US" sz="1800" i="1" dirty="0" err="1" smtClean="0">
                <a:solidFill>
                  <a:schemeClr val="bg1"/>
                </a:solidFill>
              </a:rPr>
              <a:t>G</a:t>
            </a:r>
            <a:r>
              <a:rPr lang="pt-BR" altLang="en-US" sz="1800" i="1" baseline="-25000" dirty="0" err="1" smtClean="0">
                <a:solidFill>
                  <a:schemeClr val="bg1"/>
                </a:solidFill>
              </a:rPr>
              <a:t>m</a:t>
            </a:r>
            <a:r>
              <a:rPr lang="pt-BR" altLang="en-US" sz="1800" dirty="0" smtClean="0">
                <a:solidFill>
                  <a:schemeClr val="bg1"/>
                </a:solidFill>
              </a:rPr>
              <a:t> = </a:t>
            </a:r>
            <a:r>
              <a:rPr lang="pt-BR" altLang="en-US" sz="1800" i="1" dirty="0" err="1" smtClean="0">
                <a:solidFill>
                  <a:schemeClr val="bg1"/>
                </a:solidFill>
              </a:rPr>
              <a:t>i</a:t>
            </a:r>
            <a:r>
              <a:rPr lang="pt-BR" altLang="en-US" sz="1800" i="1" baseline="-25000" dirty="0" err="1" smtClean="0">
                <a:solidFill>
                  <a:schemeClr val="bg1"/>
                </a:solidFill>
              </a:rPr>
              <a:t>o</a:t>
            </a:r>
            <a:r>
              <a:rPr lang="pt-BR" altLang="en-US" sz="1800" dirty="0" smtClean="0">
                <a:solidFill>
                  <a:schemeClr val="bg1"/>
                </a:solidFill>
              </a:rPr>
              <a:t>/</a:t>
            </a:r>
            <a:r>
              <a:rPr lang="pt-BR" altLang="en-US" sz="1800" i="1" dirty="0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800" i="1" baseline="-25000" dirty="0" smtClean="0">
                <a:solidFill>
                  <a:schemeClr val="bg1"/>
                </a:solidFill>
              </a:rPr>
              <a:t>id</a:t>
            </a:r>
            <a:r>
              <a:rPr lang="pt-BR" altLang="en-US" sz="1800" dirty="0" smtClean="0">
                <a:solidFill>
                  <a:schemeClr val="bg1"/>
                </a:solidFill>
              </a:rPr>
              <a:t>. (c) Circuito equivalente para determinar a resistência de saída </a:t>
            </a:r>
            <a:r>
              <a:rPr lang="pt-BR" altLang="en-US" sz="1800" i="1" dirty="0" err="1" smtClean="0">
                <a:solidFill>
                  <a:schemeClr val="bg1"/>
                </a:solidFill>
              </a:rPr>
              <a:t>R</a:t>
            </a:r>
            <a:r>
              <a:rPr lang="pt-BR" altLang="en-US" sz="1800" i="1" baseline="-25000" dirty="0" err="1" smtClean="0">
                <a:solidFill>
                  <a:schemeClr val="bg1"/>
                </a:solidFill>
              </a:rPr>
              <a:t>o</a:t>
            </a:r>
            <a:r>
              <a:rPr lang="pt-BR" altLang="en-US" sz="1800" dirty="0" smtClean="0">
                <a:solidFill>
                  <a:schemeClr val="bg1"/>
                </a:solidFill>
              </a:rPr>
              <a:t> = </a:t>
            </a:r>
            <a:r>
              <a:rPr lang="pt-BR" altLang="en-US" sz="1800" i="1" dirty="0" err="1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800" i="1" baseline="-25000" dirty="0" err="1" smtClean="0">
                <a:solidFill>
                  <a:schemeClr val="bg1"/>
                </a:solidFill>
              </a:rPr>
              <a:t>x</a:t>
            </a:r>
            <a:r>
              <a:rPr lang="pt-BR" altLang="en-US" sz="1800" dirty="0" smtClean="0">
                <a:solidFill>
                  <a:schemeClr val="bg1"/>
                </a:solidFill>
              </a:rPr>
              <a:t>/</a:t>
            </a:r>
            <a:r>
              <a:rPr lang="pt-BR" altLang="en-US" sz="1800" i="1" dirty="0" err="1" smtClean="0">
                <a:solidFill>
                  <a:schemeClr val="bg1"/>
                </a:solidFill>
              </a:rPr>
              <a:t>i</a:t>
            </a:r>
            <a:r>
              <a:rPr lang="pt-BR" altLang="en-US" sz="1800" i="1" baseline="-25000" dirty="0" err="1" smtClean="0">
                <a:solidFill>
                  <a:schemeClr val="bg1"/>
                </a:solidFill>
              </a:rPr>
              <a:t>x</a:t>
            </a:r>
            <a:r>
              <a:rPr lang="pt-BR" altLang="en-US" sz="1800" dirty="0" smtClean="0">
                <a:solidFill>
                  <a:schemeClr val="bg1"/>
                </a:solidFill>
              </a:rPr>
              <a:t>.</a:t>
            </a:r>
            <a:endParaRPr lang="pt-BR" altLang="en-US" sz="1800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619672" y="404664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Com transistor bipolar</a:t>
            </a:r>
            <a:endParaRPr lang="pt-B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2" name="Picture 3" descr="c:\My Documents\New Folder\ch07_conv\sedr42021_07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185" y="620688"/>
            <a:ext cx="5986159" cy="494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853" name="Text Box 4"/>
          <p:cNvSpPr txBox="1">
            <a:spLocks noChangeArrowheads="1"/>
          </p:cNvSpPr>
          <p:nvPr/>
        </p:nvSpPr>
        <p:spPr bwMode="auto">
          <a:xfrm>
            <a:off x="1835696" y="5791200"/>
            <a:ext cx="715590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600" b="1" dirty="0" smtClean="0">
                <a:solidFill>
                  <a:schemeClr val="bg1"/>
                </a:solidFill>
              </a:rPr>
              <a:t>Figura 7.33  </a:t>
            </a:r>
            <a:r>
              <a:rPr lang="pt-BR" altLang="en-US" sz="1600" dirty="0" smtClean="0">
                <a:solidFill>
                  <a:schemeClr val="bg1"/>
                </a:solidFill>
              </a:rPr>
              <a:t>Análise do amplificador diferencial com carga ativa bipolar para determinar o ganho de modo comum.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00" name="Picture 3" descr="c:\My Documents\New Folder\ch07_conv\sedr42021_07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23629"/>
            <a:ext cx="4320480" cy="5166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901" name="Text Box 4"/>
          <p:cNvSpPr txBox="1">
            <a:spLocks noChangeArrowheads="1"/>
          </p:cNvSpPr>
          <p:nvPr/>
        </p:nvSpPr>
        <p:spPr bwMode="auto">
          <a:xfrm>
            <a:off x="1619672" y="5791200"/>
            <a:ext cx="715590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600" b="1" dirty="0" smtClean="0">
                <a:solidFill>
                  <a:schemeClr val="bg1"/>
                </a:solidFill>
              </a:rPr>
              <a:t>Figura 7.34  </a:t>
            </a:r>
            <a:r>
              <a:rPr lang="pt-BR" altLang="en-US" sz="1600" dirty="0" smtClean="0">
                <a:solidFill>
                  <a:schemeClr val="bg1"/>
                </a:solidFill>
              </a:rPr>
              <a:t>O par diferencial com TBJ com carga ativa sofre de uma tensão de entrada de offset sistemática, resultante do erro da relação de transferência de corrente do espelho de corrente.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012160" y="980728"/>
            <a:ext cx="31318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Pode-se corrigir usando um espelho Wilson, por exemplo, o que também resulta em impedância de carga mais alta, e assim maior ganho. Para isso, também seria necessário aumentar a impedância de saída do par diferencial, usando, por exemplo, </a:t>
            </a:r>
            <a:r>
              <a:rPr lang="pt-BR" dirty="0" err="1" smtClean="0">
                <a:solidFill>
                  <a:schemeClr val="bg1"/>
                </a:solidFill>
              </a:rPr>
              <a:t>cascode</a:t>
            </a:r>
            <a:r>
              <a:rPr lang="pt-BR" dirty="0" smtClean="0">
                <a:solidFill>
                  <a:schemeClr val="bg1"/>
                </a:solidFill>
              </a:rPr>
              <a:t> dobrado.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8" name="Picture 3" descr="c:\My Documents\New Folder\ch07_conv\sedr42021_073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1" y="773682"/>
            <a:ext cx="4520484" cy="4959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949" name="Text Box 4"/>
          <p:cNvSpPr txBox="1">
            <a:spLocks noChangeArrowheads="1"/>
          </p:cNvSpPr>
          <p:nvPr/>
        </p:nvSpPr>
        <p:spPr bwMode="auto">
          <a:xfrm>
            <a:off x="1619672" y="5791200"/>
            <a:ext cx="73719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600" b="1" dirty="0" smtClean="0">
                <a:solidFill>
                  <a:schemeClr val="bg1"/>
                </a:solidFill>
              </a:rPr>
              <a:t>Figura 7.35  </a:t>
            </a:r>
            <a:r>
              <a:rPr lang="pt-BR" altLang="en-US" sz="1600" dirty="0" smtClean="0">
                <a:solidFill>
                  <a:schemeClr val="bg1"/>
                </a:solidFill>
              </a:rPr>
              <a:t>Um amplificador diferencial com carga ativa bipolar empregando um estágio </a:t>
            </a:r>
            <a:r>
              <a:rPr lang="pt-BR" altLang="en-US" sz="1600" dirty="0" err="1" smtClean="0">
                <a:solidFill>
                  <a:schemeClr val="bg1"/>
                </a:solidFill>
              </a:rPr>
              <a:t>cascode</a:t>
            </a:r>
            <a:r>
              <a:rPr lang="pt-BR" altLang="en-US" sz="1600" dirty="0" smtClean="0">
                <a:solidFill>
                  <a:schemeClr val="bg1"/>
                </a:solidFill>
              </a:rPr>
              <a:t> dobrado (</a:t>
            </a:r>
            <a:r>
              <a:rPr lang="pt-BR" altLang="en-US" sz="1600" i="1" dirty="0" smtClean="0">
                <a:solidFill>
                  <a:schemeClr val="bg1"/>
                </a:solidFill>
              </a:rPr>
              <a:t>Q</a:t>
            </a:r>
            <a:r>
              <a:rPr lang="pt-BR" altLang="en-US" sz="1600" baseline="-25000" dirty="0" smtClean="0">
                <a:solidFill>
                  <a:schemeClr val="bg1"/>
                </a:solidFill>
              </a:rPr>
              <a:t>3</a:t>
            </a:r>
            <a:r>
              <a:rPr lang="pt-BR" altLang="en-US" sz="1600" dirty="0" smtClean="0">
                <a:solidFill>
                  <a:schemeClr val="bg1"/>
                </a:solidFill>
              </a:rPr>
              <a:t> e </a:t>
            </a:r>
            <a:r>
              <a:rPr lang="pt-BR" altLang="en-US" sz="1600" i="1" dirty="0" smtClean="0">
                <a:solidFill>
                  <a:schemeClr val="bg1"/>
                </a:solidFill>
              </a:rPr>
              <a:t>Q</a:t>
            </a:r>
            <a:r>
              <a:rPr lang="pt-BR" altLang="en-US" sz="1600" baseline="-25000" dirty="0" smtClean="0">
                <a:solidFill>
                  <a:schemeClr val="bg1"/>
                </a:solidFill>
              </a:rPr>
              <a:t>4</a:t>
            </a:r>
            <a:r>
              <a:rPr lang="pt-BR" altLang="en-US" sz="1600" dirty="0" smtClean="0">
                <a:solidFill>
                  <a:schemeClr val="bg1"/>
                </a:solidFill>
              </a:rPr>
              <a:t>) e um espelho de corrente Wilson como carga (</a:t>
            </a:r>
            <a:r>
              <a:rPr lang="pt-BR" altLang="en-US" sz="1600" i="1" dirty="0" smtClean="0">
                <a:solidFill>
                  <a:schemeClr val="bg1"/>
                </a:solidFill>
              </a:rPr>
              <a:t>Q</a:t>
            </a:r>
            <a:r>
              <a:rPr lang="pt-BR" altLang="en-US" sz="1600" baseline="-25000" dirty="0" smtClean="0">
                <a:solidFill>
                  <a:schemeClr val="bg1"/>
                </a:solidFill>
              </a:rPr>
              <a:t>5</a:t>
            </a:r>
            <a:r>
              <a:rPr lang="pt-BR" altLang="en-US" sz="1600" dirty="0" smtClean="0">
                <a:solidFill>
                  <a:schemeClr val="bg1"/>
                </a:solidFill>
              </a:rPr>
              <a:t>, </a:t>
            </a:r>
            <a:r>
              <a:rPr lang="pt-BR" altLang="en-US" sz="1600" i="1" dirty="0" smtClean="0">
                <a:solidFill>
                  <a:schemeClr val="bg1"/>
                </a:solidFill>
              </a:rPr>
              <a:t>Q</a:t>
            </a:r>
            <a:r>
              <a:rPr lang="pt-BR" altLang="en-US" sz="1600" baseline="-25000" dirty="0" smtClean="0">
                <a:solidFill>
                  <a:schemeClr val="bg1"/>
                </a:solidFill>
              </a:rPr>
              <a:t>6</a:t>
            </a:r>
            <a:r>
              <a:rPr lang="pt-BR" altLang="en-US" sz="1600" dirty="0" smtClean="0">
                <a:solidFill>
                  <a:schemeClr val="bg1"/>
                </a:solidFill>
              </a:rPr>
              <a:t>, e </a:t>
            </a:r>
            <a:r>
              <a:rPr lang="pt-BR" altLang="en-US" sz="1600" i="1" dirty="0" smtClean="0">
                <a:solidFill>
                  <a:schemeClr val="bg1"/>
                </a:solidFill>
              </a:rPr>
              <a:t>Q</a:t>
            </a:r>
            <a:r>
              <a:rPr lang="pt-BR" altLang="en-US" sz="1600" baseline="-25000" dirty="0" smtClean="0">
                <a:solidFill>
                  <a:schemeClr val="bg1"/>
                </a:solidFill>
              </a:rPr>
              <a:t>7</a:t>
            </a:r>
            <a:r>
              <a:rPr lang="pt-BR" altLang="en-US" sz="1600" dirty="0" smtClean="0">
                <a:solidFill>
                  <a:schemeClr val="bg1"/>
                </a:solidFill>
              </a:rPr>
              <a:t>).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691681" y="1772816"/>
            <a:ext cx="4520484" cy="165618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4211960" y="2924944"/>
            <a:ext cx="1512168" cy="2448272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1691680" y="5229200"/>
            <a:ext cx="729992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600" b="1" dirty="0" smtClean="0">
                <a:solidFill>
                  <a:schemeClr val="bg1"/>
                </a:solidFill>
              </a:rPr>
              <a:t>Figura 7.36  (a) </a:t>
            </a:r>
            <a:r>
              <a:rPr lang="pt-BR" altLang="en-US" sz="1600" dirty="0" smtClean="0">
                <a:solidFill>
                  <a:schemeClr val="bg1"/>
                </a:solidFill>
              </a:rPr>
              <a:t>Um par diferencial MOS com carga resistiva com o transistor que fornece a corrente de polarização explicitamente mostrado. Assume-se que a impedância total entre a fonte e o terra, </a:t>
            </a:r>
            <a:r>
              <a:rPr lang="pt-BR" altLang="en-US" sz="1600" i="1" dirty="0" smtClean="0">
                <a:solidFill>
                  <a:schemeClr val="bg1"/>
                </a:solidFill>
              </a:rPr>
              <a:t>Z</a:t>
            </a:r>
            <a:r>
              <a:rPr lang="pt-BR" altLang="en-US" sz="1600" i="1" baseline="-25000" dirty="0" smtClean="0">
                <a:solidFill>
                  <a:schemeClr val="bg1"/>
                </a:solidFill>
              </a:rPr>
              <a:t>SS</a:t>
            </a:r>
            <a:r>
              <a:rPr lang="pt-BR" altLang="en-US" sz="1600" dirty="0" smtClean="0">
                <a:solidFill>
                  <a:schemeClr val="bg1"/>
                </a:solidFill>
              </a:rPr>
              <a:t>, consiste de uma resistência </a:t>
            </a:r>
            <a:r>
              <a:rPr lang="pt-BR" altLang="en-US" sz="1600" i="1" dirty="0" smtClean="0">
                <a:solidFill>
                  <a:schemeClr val="bg1"/>
                </a:solidFill>
              </a:rPr>
              <a:t>R</a:t>
            </a:r>
            <a:r>
              <a:rPr lang="pt-BR" altLang="en-US" sz="1600" i="1" baseline="-25000" dirty="0" smtClean="0">
                <a:solidFill>
                  <a:schemeClr val="bg1"/>
                </a:solidFill>
              </a:rPr>
              <a:t>SS</a:t>
            </a:r>
            <a:r>
              <a:rPr lang="pt-BR" altLang="en-US" sz="1600" dirty="0" smtClean="0">
                <a:solidFill>
                  <a:schemeClr val="bg1"/>
                </a:solidFill>
              </a:rPr>
              <a:t> em paralelo com uma capacitância </a:t>
            </a:r>
            <a:r>
              <a:rPr lang="pt-BR" altLang="en-US" sz="1600" i="1" dirty="0" smtClean="0">
                <a:solidFill>
                  <a:schemeClr val="bg1"/>
                </a:solidFill>
              </a:rPr>
              <a:t>C</a:t>
            </a:r>
            <a:r>
              <a:rPr lang="pt-BR" altLang="en-US" sz="1600" i="1" baseline="-25000" dirty="0" smtClean="0">
                <a:solidFill>
                  <a:schemeClr val="bg1"/>
                </a:solidFill>
              </a:rPr>
              <a:t>SS</a:t>
            </a:r>
            <a:r>
              <a:rPr lang="pt-BR" altLang="en-US" sz="1600" dirty="0" smtClean="0">
                <a:solidFill>
                  <a:schemeClr val="bg1"/>
                </a:solidFill>
              </a:rPr>
              <a:t>. </a:t>
            </a:r>
            <a:r>
              <a:rPr lang="pt-BR" altLang="en-US" sz="1600" b="1" dirty="0" smtClean="0">
                <a:solidFill>
                  <a:schemeClr val="bg1"/>
                </a:solidFill>
              </a:rPr>
              <a:t>(b)</a:t>
            </a:r>
            <a:r>
              <a:rPr lang="pt-BR" altLang="en-US" sz="1600" dirty="0" smtClean="0">
                <a:solidFill>
                  <a:schemeClr val="bg1"/>
                </a:solidFill>
              </a:rPr>
              <a:t> Meio circuito diferencial. </a:t>
            </a:r>
            <a:r>
              <a:rPr lang="pt-BR" altLang="en-US" sz="1600" b="1" dirty="0" smtClean="0">
                <a:solidFill>
                  <a:schemeClr val="bg1"/>
                </a:solidFill>
              </a:rPr>
              <a:t>(c)</a:t>
            </a:r>
            <a:r>
              <a:rPr lang="pt-BR" altLang="en-US" sz="1600" dirty="0" smtClean="0">
                <a:solidFill>
                  <a:schemeClr val="bg1"/>
                </a:solidFill>
              </a:rPr>
              <a:t> Meio circuito de modo comum.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grpSp>
        <p:nvGrpSpPr>
          <p:cNvPr id="84997" name="Group 7"/>
          <p:cNvGrpSpPr>
            <a:grpSpLocks/>
          </p:cNvGrpSpPr>
          <p:nvPr/>
        </p:nvGrpSpPr>
        <p:grpSpPr bwMode="auto">
          <a:xfrm>
            <a:off x="495300" y="984671"/>
            <a:ext cx="8153400" cy="4100513"/>
            <a:chOff x="384" y="768"/>
            <a:chExt cx="5136" cy="2583"/>
          </a:xfrm>
        </p:grpSpPr>
        <p:pic>
          <p:nvPicPr>
            <p:cNvPr id="84998" name="Picture 3" descr="c:\My Documents\New Folder\ch07_conv\sedr42021_0736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768"/>
              <a:ext cx="1791" cy="2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999" name="Picture 5" descr="c:\My Documents\New Folder\ch07_conv\sedr42021_0736b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1687"/>
              <a:ext cx="1111" cy="1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000" name="Picture 6" descr="c:\My Documents\New Folder\ch07_conv\sedr42021_0736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0" y="1085"/>
              <a:ext cx="1480" cy="2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CaixaDeTexto 1"/>
          <p:cNvSpPr txBox="1"/>
          <p:nvPr/>
        </p:nvSpPr>
        <p:spPr>
          <a:xfrm>
            <a:off x="1979712" y="260648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Resposta em frequência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6056809" y="3381960"/>
            <a:ext cx="2934791" cy="1631216"/>
          </a:xfrm>
          <a:prstGeom prst="rect">
            <a:avLst/>
          </a:prstGeom>
          <a:solidFill>
            <a:schemeClr val="accent1"/>
          </a:solidFill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/>
              <a:t>Ganho de modo comum</a:t>
            </a:r>
          </a:p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Constante de tempo muito grande. Corresponde a um zero em baixa frequência.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707904" y="1345992"/>
            <a:ext cx="2376264" cy="1938992"/>
          </a:xfrm>
          <a:prstGeom prst="rect">
            <a:avLst/>
          </a:prstGeom>
          <a:solidFill>
            <a:schemeClr val="accent1"/>
          </a:solidFill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/>
            </a:lvl1pPr>
          </a:lstStyle>
          <a:p>
            <a:r>
              <a:rPr lang="pt-BR" b="1" dirty="0" smtClean="0"/>
              <a:t>Ganho diferencial</a:t>
            </a:r>
          </a:p>
          <a:p>
            <a:endParaRPr lang="pt-BR" dirty="0" smtClean="0"/>
          </a:p>
          <a:p>
            <a:r>
              <a:rPr lang="pt-BR" dirty="0" smtClean="0"/>
              <a:t>Resposta </a:t>
            </a:r>
            <a:r>
              <a:rPr lang="pt-BR" dirty="0"/>
              <a:t>já vista. Bem representada por um polo </a:t>
            </a:r>
            <a:r>
              <a:rPr lang="pt-BR" dirty="0" smtClean="0"/>
              <a:t>dominante.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4" name="Picture 3" descr="c:\My Documents\New Folder\ch07_conv\sedr42021_0737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913" y="1484784"/>
            <a:ext cx="3748087" cy="255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5" name="Picture 4" descr="c:\My Documents\New Folder\ch07_conv\sedr42021_0737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38" y="742256"/>
            <a:ext cx="3729038" cy="239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6" name="Picture 5" descr="c:\My Documents\New Folder\ch07_conv\sedr42021_0737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482" y="3444954"/>
            <a:ext cx="376555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047" name="Text Box 6"/>
          <p:cNvSpPr txBox="1">
            <a:spLocks noChangeArrowheads="1"/>
          </p:cNvSpPr>
          <p:nvPr/>
        </p:nvSpPr>
        <p:spPr bwMode="auto">
          <a:xfrm>
            <a:off x="1691680" y="5791200"/>
            <a:ext cx="72999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600" b="1" dirty="0" smtClean="0">
                <a:solidFill>
                  <a:schemeClr val="bg1"/>
                </a:solidFill>
              </a:rPr>
              <a:t>Figura 7.37  </a:t>
            </a:r>
            <a:r>
              <a:rPr lang="pt-BR" altLang="en-US" sz="1600" dirty="0" smtClean="0">
                <a:solidFill>
                  <a:schemeClr val="bg1"/>
                </a:solidFill>
              </a:rPr>
              <a:t>Variação do </a:t>
            </a:r>
            <a:r>
              <a:rPr lang="pt-BR" altLang="en-US" sz="1600" b="1" dirty="0" smtClean="0">
                <a:solidFill>
                  <a:schemeClr val="bg1"/>
                </a:solidFill>
              </a:rPr>
              <a:t>(a)</a:t>
            </a:r>
            <a:r>
              <a:rPr lang="pt-BR" altLang="en-US" sz="1600" dirty="0" smtClean="0">
                <a:solidFill>
                  <a:schemeClr val="bg1"/>
                </a:solidFill>
              </a:rPr>
              <a:t> ganho de modo comum, </a:t>
            </a:r>
            <a:r>
              <a:rPr lang="pt-BR" altLang="en-US" sz="1600" b="1" dirty="0" smtClean="0">
                <a:solidFill>
                  <a:schemeClr val="bg1"/>
                </a:solidFill>
              </a:rPr>
              <a:t>(b)</a:t>
            </a:r>
            <a:r>
              <a:rPr lang="pt-BR" altLang="en-US" sz="1600" dirty="0" smtClean="0">
                <a:solidFill>
                  <a:schemeClr val="bg1"/>
                </a:solidFill>
              </a:rPr>
              <a:t> ganho diferencial, e </a:t>
            </a:r>
            <a:r>
              <a:rPr lang="pt-BR" altLang="en-US" sz="1600" b="1" dirty="0" smtClean="0">
                <a:solidFill>
                  <a:schemeClr val="bg1"/>
                </a:solidFill>
              </a:rPr>
              <a:t>(c)</a:t>
            </a:r>
            <a:r>
              <a:rPr lang="pt-BR" altLang="en-US" sz="1600" dirty="0" smtClean="0">
                <a:solidFill>
                  <a:schemeClr val="bg1"/>
                </a:solidFill>
              </a:rPr>
              <a:t> relação de rejeição de modo comum com a frequência.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5496" y="1587669"/>
            <a:ext cx="2376264" cy="707886"/>
          </a:xfrm>
          <a:prstGeom prst="rect">
            <a:avLst/>
          </a:prstGeom>
          <a:solidFill>
            <a:schemeClr val="accent1"/>
          </a:solidFill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/>
            </a:lvl1pPr>
          </a:lstStyle>
          <a:p>
            <a:r>
              <a:rPr lang="pt-BR" b="1" dirty="0" smtClean="0"/>
              <a:t>Ganho diferencial</a:t>
            </a:r>
          </a:p>
          <a:p>
            <a:r>
              <a:rPr lang="pt-BR" dirty="0" smtClean="0"/>
              <a:t>Um </a:t>
            </a:r>
            <a:r>
              <a:rPr lang="pt-BR" dirty="0"/>
              <a:t>polo </a:t>
            </a:r>
            <a:r>
              <a:rPr lang="pt-BR" dirty="0" smtClean="0"/>
              <a:t>dominante.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632028" y="929952"/>
            <a:ext cx="3275856" cy="707886"/>
          </a:xfrm>
          <a:prstGeom prst="rect">
            <a:avLst/>
          </a:prstGeom>
          <a:solidFill>
            <a:schemeClr val="accent1"/>
          </a:solidFill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/>
              <a:t>Ganho de modo comum</a:t>
            </a:r>
          </a:p>
          <a:p>
            <a:pPr algn="ctr"/>
            <a:r>
              <a:rPr lang="pt-BR" sz="2000" dirty="0" smtClean="0"/>
              <a:t>Um zero em baixa frequência.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364088" y="3973860"/>
            <a:ext cx="3275856" cy="1323439"/>
          </a:xfrm>
          <a:prstGeom prst="rect">
            <a:avLst/>
          </a:prstGeom>
          <a:solidFill>
            <a:schemeClr val="accent1"/>
          </a:solidFill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/>
              <a:t>Relação de Rejeição de </a:t>
            </a:r>
            <a:r>
              <a:rPr lang="pt-BR" sz="2000" b="1" dirty="0"/>
              <a:t>M</a:t>
            </a:r>
            <a:r>
              <a:rPr lang="pt-BR" sz="2000" b="1" dirty="0" smtClean="0"/>
              <a:t>odo </a:t>
            </a:r>
            <a:r>
              <a:rPr lang="pt-BR" sz="2000" b="1" dirty="0"/>
              <a:t>C</a:t>
            </a:r>
            <a:r>
              <a:rPr lang="pt-BR" sz="2000" b="1" dirty="0" smtClean="0"/>
              <a:t>omum</a:t>
            </a:r>
          </a:p>
          <a:p>
            <a:pPr algn="ctr"/>
            <a:r>
              <a:rPr lang="pt-BR" sz="2000" dirty="0" smtClean="0"/>
              <a:t>Um polo em baixa frequência, geralmente dominante.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979712" y="260648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Resposta em frequência</a:t>
            </a:r>
            <a:endParaRPr lang="pt-B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1619672" y="5791200"/>
            <a:ext cx="737192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600" b="1" dirty="0" smtClean="0">
                <a:solidFill>
                  <a:schemeClr val="bg1"/>
                </a:solidFill>
              </a:rPr>
              <a:t>Figura 7.39  (a)</a:t>
            </a:r>
            <a:r>
              <a:rPr lang="pt-BR" altLang="en-US" sz="1600" dirty="0" smtClean="0">
                <a:solidFill>
                  <a:schemeClr val="bg1"/>
                </a:solidFill>
              </a:rPr>
              <a:t> Análise da resposta em frequência do amplificador diferencial MOS com carga ativa. </a:t>
            </a:r>
            <a:r>
              <a:rPr lang="pt-BR" altLang="en-US" sz="1600" b="1" dirty="0" smtClean="0">
                <a:solidFill>
                  <a:schemeClr val="bg1"/>
                </a:solidFill>
              </a:rPr>
              <a:t>(b)</a:t>
            </a:r>
            <a:r>
              <a:rPr lang="pt-BR" altLang="en-US" sz="1600" dirty="0" smtClean="0">
                <a:solidFill>
                  <a:schemeClr val="bg1"/>
                </a:solidFill>
              </a:rPr>
              <a:t> A transcondutância global </a:t>
            </a:r>
            <a:r>
              <a:rPr lang="pt-BR" altLang="en-US" sz="1600" i="1" dirty="0" err="1" smtClean="0">
                <a:solidFill>
                  <a:schemeClr val="bg1"/>
                </a:solidFill>
              </a:rPr>
              <a:t>G</a:t>
            </a:r>
            <a:r>
              <a:rPr lang="pt-BR" altLang="en-US" sz="1600" i="1" baseline="-25000" dirty="0" err="1" smtClean="0">
                <a:solidFill>
                  <a:schemeClr val="bg1"/>
                </a:solidFill>
              </a:rPr>
              <a:t>m</a:t>
            </a:r>
            <a:r>
              <a:rPr lang="pt-BR" altLang="en-US" sz="1600" dirty="0" smtClean="0">
                <a:solidFill>
                  <a:schemeClr val="bg1"/>
                </a:solidFill>
              </a:rPr>
              <a:t> como função da frequência.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grpSp>
        <p:nvGrpSpPr>
          <p:cNvPr id="91141" name="Group 6"/>
          <p:cNvGrpSpPr>
            <a:grpSpLocks/>
          </p:cNvGrpSpPr>
          <p:nvPr/>
        </p:nvGrpSpPr>
        <p:grpSpPr bwMode="auto">
          <a:xfrm>
            <a:off x="754844" y="2348880"/>
            <a:ext cx="8366064" cy="3240360"/>
            <a:chOff x="48" y="1248"/>
            <a:chExt cx="5458" cy="2176"/>
          </a:xfrm>
          <a:solidFill>
            <a:srgbClr val="00B050"/>
          </a:solidFill>
        </p:grpSpPr>
        <p:pic>
          <p:nvPicPr>
            <p:cNvPr id="91142" name="Picture 3" descr="c:\My Documents\New Folder\ch07_conv\sedr42021_0739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1248"/>
              <a:ext cx="2879" cy="2176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1143" name="Picture 5" descr="c:\My Documents\New Folder\ch07_conv\sedr42021_0739b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" y="1954"/>
              <a:ext cx="2338" cy="14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CaixaDeTexto 5"/>
          <p:cNvSpPr txBox="1"/>
          <p:nvPr/>
        </p:nvSpPr>
        <p:spPr>
          <a:xfrm>
            <a:off x="1547664" y="365755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Resposta </a:t>
            </a:r>
            <a:r>
              <a:rPr lang="pt-BR" b="1" smtClean="0">
                <a:solidFill>
                  <a:schemeClr val="bg1"/>
                </a:solidFill>
              </a:rPr>
              <a:t>em </a:t>
            </a:r>
            <a:r>
              <a:rPr lang="pt-BR" b="1" smtClean="0">
                <a:solidFill>
                  <a:schemeClr val="bg1"/>
                </a:solidFill>
              </a:rPr>
              <a:t>frequência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Amplificador diferencial com carga ativa</a:t>
            </a:r>
            <a:endParaRPr lang="pt-BR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/>
              <p:cNvSpPr txBox="1"/>
              <p:nvPr/>
            </p:nvSpPr>
            <p:spPr>
              <a:xfrm>
                <a:off x="754844" y="1591108"/>
                <a:ext cx="4609244" cy="757772"/>
              </a:xfrm>
              <a:prstGeom prst="rect">
                <a:avLst/>
              </a:prstGeom>
              <a:solidFill>
                <a:srgbClr val="00B050"/>
              </a:solidFill>
              <a:ln w="635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𝑔𝑑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𝑑𝑏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𝑑𝑏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𝑔𝑑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𝑑𝑏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𝑔𝑑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𝑑𝑏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</a:t>
                </a:r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44" y="1591108"/>
                <a:ext cx="4609244" cy="757772"/>
              </a:xfrm>
              <a:prstGeom prst="rect">
                <a:avLst/>
              </a:prstGeom>
              <a:blipFill rotWithShape="0">
                <a:blip r:embed="rId5"/>
                <a:stretch>
                  <a:fillRect b="-1493"/>
                </a:stretch>
              </a:blipFill>
              <a:ln w="635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/>
              <p:cNvSpPr txBox="1"/>
              <p:nvPr/>
            </p:nvSpPr>
            <p:spPr>
              <a:xfrm>
                <a:off x="5796136" y="2114985"/>
                <a:ext cx="3096344" cy="1242007"/>
              </a:xfrm>
              <a:prstGeom prst="rect">
                <a:avLst/>
              </a:prstGeom>
              <a:solidFill>
                <a:srgbClr val="00B050"/>
              </a:solidFill>
              <a:ln w="635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 b="0" i="1">
                    <a:solidFill>
                      <a:schemeClr val="bg1"/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/>
                          </m:ctrlPr>
                        </m:sSubPr>
                        <m:e>
                          <m:r>
                            <a:rPr lang="pt-BR"/>
                            <m:t>𝐺</m:t>
                          </m:r>
                        </m:e>
                        <m:sub>
                          <m:r>
                            <a:rPr lang="pt-BR"/>
                            <m:t>𝑚</m:t>
                          </m:r>
                        </m:sub>
                      </m:sSub>
                      <m:r>
                        <a:rPr lang="pt-BR"/>
                        <m:t>=</m:t>
                      </m:r>
                      <m:sSub>
                        <m:sSubPr>
                          <m:ctrlPr>
                            <a:rPr lang="pt-BR"/>
                          </m:ctrlPr>
                        </m:sSubPr>
                        <m:e>
                          <m:r>
                            <a:rPr lang="pt-BR"/>
                            <m:t>𝑔</m:t>
                          </m:r>
                        </m:e>
                        <m:sub>
                          <m:r>
                            <a:rPr lang="pt-BR"/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pt-BR"/>
                          </m:ctrlPr>
                        </m:dPr>
                        <m:e>
                          <m:f>
                            <m:fPr>
                              <m:ctrlPr>
                                <a:rPr lang="pt-BR"/>
                              </m:ctrlPr>
                            </m:fPr>
                            <m:num>
                              <m:r>
                                <a:rPr lang="pt-BR"/>
                                <m:t>1+</m:t>
                              </m:r>
                              <m:r>
                                <a:rPr lang="pt-BR"/>
                                <m:t>𝑠</m:t>
                              </m:r>
                              <m:f>
                                <m:fPr>
                                  <m:ctrlPr>
                                    <a:rPr lang="pt-BR"/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/>
                                      </m:ctrlPr>
                                    </m:sSubPr>
                                    <m:e>
                                      <m:r>
                                        <a:rPr lang="pt-BR"/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pt-BR"/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/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pt-BR"/>
                                      </m:ctrlPr>
                                    </m:sSubPr>
                                    <m:e>
                                      <m:r>
                                        <a:rPr lang="pt-BR"/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pt-BR"/>
                                        <m:t>𝑚</m:t>
                                      </m:r>
                                      <m:r>
                                        <a:rPr lang="pt-BR"/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r>
                                <a:rPr lang="pt-BR"/>
                                <m:t>1+</m:t>
                              </m:r>
                              <m:r>
                                <a:rPr lang="pt-BR"/>
                                <m:t>𝑠</m:t>
                              </m:r>
                              <m:f>
                                <m:fPr>
                                  <m:ctrlPr>
                                    <a:rPr lang="pt-BR"/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/>
                                      </m:ctrlPr>
                                    </m:sSubPr>
                                    <m:e>
                                      <m:r>
                                        <a:rPr lang="pt-BR"/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pt-BR"/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/>
                                      </m:ctrlPr>
                                    </m:sSubPr>
                                    <m:e>
                                      <m:r>
                                        <a:rPr lang="pt-BR"/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pt-BR"/>
                                        <m:t>𝑚</m:t>
                                      </m:r>
                                      <m:r>
                                        <a:rPr lang="pt-BR"/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2114985"/>
                <a:ext cx="3096344" cy="124200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635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/>
          <p:cNvSpPr txBox="1"/>
          <p:nvPr/>
        </p:nvSpPr>
        <p:spPr>
          <a:xfrm>
            <a:off x="5940152" y="3356992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Transcondutância de curto-circuito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8" name="Picture 3" descr="c:\My Documents\New Folder\ch07_conv\sedr42021_07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469" y="1124744"/>
            <a:ext cx="6090899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189" name="Text Box 4"/>
          <p:cNvSpPr txBox="1">
            <a:spLocks noChangeArrowheads="1"/>
          </p:cNvSpPr>
          <p:nvPr/>
        </p:nvSpPr>
        <p:spPr bwMode="auto">
          <a:xfrm>
            <a:off x="1691680" y="6156012"/>
            <a:ext cx="72999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800" b="1" dirty="0" smtClean="0">
                <a:solidFill>
                  <a:schemeClr val="bg1"/>
                </a:solidFill>
              </a:rPr>
              <a:t>Figura 7.40  </a:t>
            </a:r>
            <a:r>
              <a:rPr lang="pt-BR" altLang="en-US" sz="1800" dirty="0">
                <a:solidFill>
                  <a:schemeClr val="bg1"/>
                </a:solidFill>
              </a:rPr>
              <a:t>C</a:t>
            </a:r>
            <a:r>
              <a:rPr lang="pt-BR" altLang="en-US" sz="1800" dirty="0" smtClean="0">
                <a:solidFill>
                  <a:schemeClr val="bg1"/>
                </a:solidFill>
              </a:rPr>
              <a:t>onfiguração de um </a:t>
            </a:r>
            <a:r>
              <a:rPr lang="pt-BR" altLang="en-US" sz="1800" dirty="0" err="1" smtClean="0">
                <a:solidFill>
                  <a:schemeClr val="bg1"/>
                </a:solidFill>
              </a:rPr>
              <a:t>Amp</a:t>
            </a:r>
            <a:r>
              <a:rPr lang="pt-BR" altLang="en-US" sz="1800" dirty="0" smtClean="0">
                <a:solidFill>
                  <a:schemeClr val="bg1"/>
                </a:solidFill>
              </a:rPr>
              <a:t> </a:t>
            </a:r>
            <a:r>
              <a:rPr lang="pt-BR" altLang="en-US" sz="1800" dirty="0" err="1" smtClean="0">
                <a:solidFill>
                  <a:schemeClr val="bg1"/>
                </a:solidFill>
              </a:rPr>
              <a:t>Op</a:t>
            </a:r>
            <a:r>
              <a:rPr lang="pt-BR" altLang="en-US" sz="1800" dirty="0" smtClean="0">
                <a:solidFill>
                  <a:schemeClr val="bg1"/>
                </a:solidFill>
              </a:rPr>
              <a:t> CMOS de dois estágios.</a:t>
            </a:r>
            <a:endParaRPr lang="pt-BR" altLang="en-US" sz="1800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835696" y="663079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>
                <a:solidFill>
                  <a:schemeClr val="bg1"/>
                </a:solidFill>
              </a:rPr>
              <a:t>Amp</a:t>
            </a:r>
            <a:r>
              <a:rPr lang="pt-BR" b="1" dirty="0" smtClean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Op</a:t>
            </a:r>
            <a:r>
              <a:rPr lang="pt-BR" b="1" dirty="0" smtClean="0">
                <a:solidFill>
                  <a:schemeClr val="bg1"/>
                </a:solidFill>
              </a:rPr>
              <a:t> CMOS de dois estágios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2051720" y="1268760"/>
            <a:ext cx="5472608" cy="1757809"/>
            <a:chOff x="2051720" y="1268760"/>
            <a:chExt cx="5472608" cy="1757809"/>
          </a:xfrm>
        </p:grpSpPr>
        <p:sp>
          <p:nvSpPr>
            <p:cNvPr id="3" name="Retângulo de cantos arredondados 2"/>
            <p:cNvSpPr/>
            <p:nvPr/>
          </p:nvSpPr>
          <p:spPr>
            <a:xfrm>
              <a:off x="2051720" y="1268760"/>
              <a:ext cx="5472608" cy="1728192"/>
            </a:xfrm>
            <a:prstGeom prst="roundRect">
              <a:avLst/>
            </a:prstGeom>
            <a:noFill/>
            <a:ln w="635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aixaDeTexto 3"/>
            <p:cNvSpPr txBox="1"/>
            <p:nvPr/>
          </p:nvSpPr>
          <p:spPr>
            <a:xfrm>
              <a:off x="5436096" y="2564904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Polarização</a:t>
              </a:r>
              <a:endParaRPr lang="pt-BR" b="1" dirty="0"/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2987824" y="2780928"/>
            <a:ext cx="3168352" cy="3312368"/>
            <a:chOff x="2987824" y="2780928"/>
            <a:chExt cx="3168352" cy="3312368"/>
          </a:xfrm>
        </p:grpSpPr>
        <p:sp>
          <p:nvSpPr>
            <p:cNvPr id="6" name="Retângulo de cantos arredondados 5"/>
            <p:cNvSpPr/>
            <p:nvPr/>
          </p:nvSpPr>
          <p:spPr>
            <a:xfrm>
              <a:off x="2987824" y="2780928"/>
              <a:ext cx="3168352" cy="3312368"/>
            </a:xfrm>
            <a:prstGeom prst="round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635896" y="5262299"/>
              <a:ext cx="25202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Par diferencial com carga ativa</a:t>
              </a:r>
              <a:endParaRPr lang="pt-BR" b="1" dirty="0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5868144" y="1124744"/>
            <a:ext cx="2376264" cy="4998169"/>
            <a:chOff x="5868144" y="1124744"/>
            <a:chExt cx="2376264" cy="4998169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5868144" y="1124744"/>
              <a:ext cx="2016224" cy="4968552"/>
            </a:xfrm>
            <a:prstGeom prst="roundRect">
              <a:avLst/>
            </a:prstGeom>
            <a:noFill/>
            <a:ln w="635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868144" y="5291916"/>
              <a:ext cx="23762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Fonte comum com carga ativa</a:t>
              </a:r>
              <a:endParaRPr lang="pt-BR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2051720" y="1484451"/>
            <a:ext cx="6048672" cy="4824869"/>
            <a:chOff x="2051720" y="1484451"/>
            <a:chExt cx="6048672" cy="4824869"/>
          </a:xfrm>
        </p:grpSpPr>
        <p:pic>
          <p:nvPicPr>
            <p:cNvPr id="9220" name="Picture 1026" descr="c:\My Documents\New Folder\ch07_conv\sedr42021_070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191" y="1484451"/>
              <a:ext cx="6048201" cy="48248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221" name="Text Box 1027"/>
            <p:cNvSpPr txBox="1">
              <a:spLocks noChangeArrowheads="1"/>
            </p:cNvSpPr>
            <p:nvPr/>
          </p:nvSpPr>
          <p:spPr bwMode="auto">
            <a:xfrm>
              <a:off x="2051720" y="5847655"/>
              <a:ext cx="280831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pt-BR" altLang="en-US" sz="1200" b="1" dirty="0" smtClean="0"/>
                <a:t>Figura 7.2</a:t>
              </a:r>
              <a:r>
                <a:rPr lang="pt-BR" altLang="en-US" sz="1200" dirty="0" smtClean="0"/>
                <a:t>  O par diferencial MOS com um sinal de entrada em modo comum </a:t>
              </a:r>
              <a:r>
                <a:rPr lang="pt-BR" altLang="en-US" sz="1200" i="1" dirty="0" err="1" smtClean="0">
                  <a:latin typeface="New Baskerville" pitchFamily="18" charset="0"/>
                </a:rPr>
                <a:t>v</a:t>
              </a:r>
              <a:r>
                <a:rPr lang="pt-BR" altLang="en-US" sz="1200" i="1" baseline="-25000" dirty="0" err="1" smtClean="0"/>
                <a:t>CM</a:t>
              </a:r>
              <a:r>
                <a:rPr lang="pt-BR" altLang="en-US" sz="1200" dirty="0" smtClean="0"/>
                <a:t>.</a:t>
              </a:r>
              <a:endParaRPr lang="pt-BR" altLang="en-US" sz="1200" dirty="0"/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1763688" y="807095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O par diferencial com entrada em modo comum</a:t>
            </a:r>
            <a:endParaRPr lang="pt-BR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6372200" y="1484784"/>
                <a:ext cx="2771800" cy="1244700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sSup>
                        <m:sSup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𝐺𝑆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sSup>
                        <m:sSup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𝑂𝑉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484784"/>
                <a:ext cx="2771800" cy="12447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/>
          <p:cNvGrpSpPr/>
          <p:nvPr/>
        </p:nvGrpSpPr>
        <p:grpSpPr>
          <a:xfrm>
            <a:off x="6372200" y="4941169"/>
            <a:ext cx="2771800" cy="1583842"/>
            <a:chOff x="6372200" y="4941169"/>
            <a:chExt cx="2771800" cy="15838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/>
                <p:cNvSpPr txBox="1"/>
                <p:nvPr/>
              </p:nvSpPr>
              <p:spPr>
                <a:xfrm>
                  <a:off x="6372200" y="5523327"/>
                  <a:ext cx="2771800" cy="1001684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sub>
                        </m:s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pt-B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pt-B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pt-B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pt-B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pt-B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rad>
                      </m:oMath>
                    </m:oMathPara>
                  </a14:m>
                  <a:endParaRPr lang="pt-BR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CaixaDeTexto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2200" y="5523327"/>
                  <a:ext cx="2771800" cy="100168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ipse 4"/>
            <p:cNvSpPr/>
            <p:nvPr/>
          </p:nvSpPr>
          <p:spPr>
            <a:xfrm>
              <a:off x="6804248" y="4941169"/>
              <a:ext cx="1368152" cy="64807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Elipse 7"/>
          <p:cNvSpPr/>
          <p:nvPr/>
        </p:nvSpPr>
        <p:spPr>
          <a:xfrm>
            <a:off x="1980183" y="2729484"/>
            <a:ext cx="1871737" cy="5555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6372200" y="2735620"/>
            <a:ext cx="1871737" cy="5555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583668" y="4530017"/>
                <a:ext cx="3168352" cy="1631216"/>
              </a:xfrm>
              <a:prstGeom prst="rect">
                <a:avLst/>
              </a:prstGeom>
              <a:solidFill>
                <a:schemeClr val="accent6"/>
              </a:solidFill>
              <a:ln w="63500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A tensão entre os drenos é nula, independente do valor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𝐶𝑀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, logo o amplificador rejeita o sinal de modo comum.</a:t>
                </a:r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668" y="4530017"/>
                <a:ext cx="3168352" cy="1631216"/>
              </a:xfrm>
              <a:prstGeom prst="rect">
                <a:avLst/>
              </a:prstGeom>
              <a:blipFill rotWithShape="0">
                <a:blip r:embed="rId6"/>
                <a:stretch>
                  <a:fillRect l="-1132" b="-3597"/>
                </a:stretch>
              </a:blipFill>
              <a:ln w="63500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79511" y="1844824"/>
                <a:ext cx="5292625" cy="1451103"/>
              </a:xfrm>
              <a:prstGeom prst="rect">
                <a:avLst/>
              </a:prstGeom>
              <a:solidFill>
                <a:schemeClr val="accent6"/>
              </a:solidFill>
              <a:ln w="63500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Limites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𝐶𝑀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𝐶𝑀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𝐶𝑀𝑚𝑎𝑥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𝐶𝑀𝑚𝑖𝑛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𝑆𝑆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𝐶𝑆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𝐶𝑆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é a tensão necessária para a fonte de corrente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funcionar)</a:t>
                </a:r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1" y="1844824"/>
                <a:ext cx="5292625" cy="1451103"/>
              </a:xfrm>
              <a:prstGeom prst="rect">
                <a:avLst/>
              </a:prstGeom>
              <a:blipFill rotWithShape="0">
                <a:blip r:embed="rId7"/>
                <a:stretch>
                  <a:fillRect l="-569" t="-403" r="-1365" b="-4435"/>
                </a:stretch>
              </a:blipFill>
              <a:ln w="63500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9" grpId="0" animBg="1"/>
      <p:bldP spid="9" grpId="1" animBg="1"/>
      <p:bldP spid="13" grpId="0" animBg="1"/>
      <p:bldP spid="13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6" name="Picture 3" descr="c:\My Documents\New Folder\ch07_conv\sedr42021_07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41" y="2260848"/>
            <a:ext cx="8462523" cy="26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5237" name="Text Box 4"/>
          <p:cNvSpPr txBox="1">
            <a:spLocks noChangeArrowheads="1"/>
          </p:cNvSpPr>
          <p:nvPr/>
        </p:nvSpPr>
        <p:spPr bwMode="auto">
          <a:xfrm>
            <a:off x="1835696" y="5791200"/>
            <a:ext cx="71559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800" b="1" dirty="0" smtClean="0">
                <a:solidFill>
                  <a:schemeClr val="bg1"/>
                </a:solidFill>
              </a:rPr>
              <a:t>Figura 7.41</a:t>
            </a:r>
            <a:r>
              <a:rPr lang="pt-BR" altLang="en-US" sz="1800" dirty="0" smtClean="0">
                <a:solidFill>
                  <a:schemeClr val="bg1"/>
                </a:solidFill>
              </a:rPr>
              <a:t>  Circuito equivalente do </a:t>
            </a:r>
            <a:r>
              <a:rPr lang="pt-BR" altLang="en-US" sz="1800" dirty="0" err="1" smtClean="0">
                <a:solidFill>
                  <a:schemeClr val="bg1"/>
                </a:solidFill>
              </a:rPr>
              <a:t>Amp</a:t>
            </a:r>
            <a:r>
              <a:rPr lang="pt-BR" altLang="en-US" sz="1800" dirty="0" smtClean="0">
                <a:solidFill>
                  <a:schemeClr val="bg1"/>
                </a:solidFill>
              </a:rPr>
              <a:t> </a:t>
            </a:r>
            <a:r>
              <a:rPr lang="pt-BR" altLang="en-US" sz="1800" dirty="0" err="1" smtClean="0">
                <a:solidFill>
                  <a:schemeClr val="bg1"/>
                </a:solidFill>
              </a:rPr>
              <a:t>Op</a:t>
            </a:r>
            <a:r>
              <a:rPr lang="pt-BR" altLang="en-US" sz="1800" dirty="0" smtClean="0">
                <a:solidFill>
                  <a:schemeClr val="bg1"/>
                </a:solidFill>
              </a:rPr>
              <a:t> da Figura 7.40.</a:t>
            </a:r>
            <a:endParaRPr lang="pt-BR" alt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5" name="Text Box 4"/>
          <p:cNvSpPr txBox="1">
            <a:spLocks noChangeArrowheads="1"/>
          </p:cNvSpPr>
          <p:nvPr/>
        </p:nvSpPr>
        <p:spPr bwMode="auto">
          <a:xfrm>
            <a:off x="1717848" y="6011996"/>
            <a:ext cx="868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800" b="1" dirty="0" smtClean="0">
                <a:solidFill>
                  <a:schemeClr val="bg1"/>
                </a:solidFill>
              </a:rPr>
              <a:t>Figura 7.42  </a:t>
            </a:r>
            <a:r>
              <a:rPr lang="pt-BR" altLang="en-US" sz="1800" dirty="0" smtClean="0">
                <a:solidFill>
                  <a:schemeClr val="bg1"/>
                </a:solidFill>
              </a:rPr>
              <a:t>Circuito de polarização para o </a:t>
            </a:r>
            <a:r>
              <a:rPr lang="pt-BR" altLang="en-US" sz="1800" dirty="0" err="1" smtClean="0">
                <a:solidFill>
                  <a:schemeClr val="bg1"/>
                </a:solidFill>
              </a:rPr>
              <a:t>Amp</a:t>
            </a:r>
            <a:r>
              <a:rPr lang="pt-BR" altLang="en-US" sz="1800" dirty="0" smtClean="0">
                <a:solidFill>
                  <a:schemeClr val="bg1"/>
                </a:solidFill>
              </a:rPr>
              <a:t> </a:t>
            </a:r>
            <a:r>
              <a:rPr lang="pt-BR" altLang="en-US" sz="1800" dirty="0" err="1" smtClean="0">
                <a:solidFill>
                  <a:schemeClr val="bg1"/>
                </a:solidFill>
              </a:rPr>
              <a:t>Op</a:t>
            </a:r>
            <a:r>
              <a:rPr lang="pt-BR" altLang="en-US" sz="1800" dirty="0" smtClean="0">
                <a:solidFill>
                  <a:schemeClr val="bg1"/>
                </a:solidFill>
              </a:rPr>
              <a:t> CMOS.</a:t>
            </a:r>
            <a:endParaRPr lang="pt-BR" alt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3" descr="c:\My Documents\New Folder\ch07_conv\sedr42021_07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5"/>
          <a:stretch/>
        </p:blipFill>
        <p:spPr bwMode="auto">
          <a:xfrm>
            <a:off x="3995936" y="1023972"/>
            <a:ext cx="4938771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upo 2"/>
          <p:cNvGrpSpPr/>
          <p:nvPr/>
        </p:nvGrpSpPr>
        <p:grpSpPr>
          <a:xfrm>
            <a:off x="323528" y="1052736"/>
            <a:ext cx="4032448" cy="4680520"/>
            <a:chOff x="323528" y="1052736"/>
            <a:chExt cx="4032448" cy="4680520"/>
          </a:xfrm>
        </p:grpSpPr>
        <p:pic>
          <p:nvPicPr>
            <p:cNvPr id="97284" name="Picture 3" descr="c:\My Documents\New Folder\ch07_conv\sedr42021_074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052736"/>
              <a:ext cx="3702206" cy="4680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tângulo 1"/>
            <p:cNvSpPr/>
            <p:nvPr/>
          </p:nvSpPr>
          <p:spPr>
            <a:xfrm>
              <a:off x="4025734" y="2060848"/>
              <a:ext cx="330242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2" name="Picture 3" descr="c:\My Documents\New Folder\ch07_conv\sedr42021_074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071910"/>
            <a:ext cx="5510688" cy="4979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333" name="Text Box 4"/>
          <p:cNvSpPr txBox="1">
            <a:spLocks noChangeArrowheads="1"/>
          </p:cNvSpPr>
          <p:nvPr/>
        </p:nvSpPr>
        <p:spPr bwMode="auto">
          <a:xfrm>
            <a:off x="1691680" y="6191726"/>
            <a:ext cx="72999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800" b="1" dirty="0" smtClean="0">
                <a:solidFill>
                  <a:schemeClr val="bg1"/>
                </a:solidFill>
              </a:rPr>
              <a:t>Figura 7.43  Um </a:t>
            </a:r>
            <a:r>
              <a:rPr lang="pt-BR" altLang="en-US" sz="1800" b="1" dirty="0" err="1" smtClean="0">
                <a:solidFill>
                  <a:schemeClr val="bg1"/>
                </a:solidFill>
              </a:rPr>
              <a:t>Amp</a:t>
            </a:r>
            <a:r>
              <a:rPr lang="pt-BR" altLang="en-US" sz="1800" b="1" dirty="0" smtClean="0">
                <a:solidFill>
                  <a:schemeClr val="bg1"/>
                </a:solidFill>
              </a:rPr>
              <a:t> </a:t>
            </a:r>
            <a:r>
              <a:rPr lang="pt-BR" altLang="en-US" sz="1800" b="1" dirty="0" err="1" smtClean="0">
                <a:solidFill>
                  <a:schemeClr val="bg1"/>
                </a:solidFill>
              </a:rPr>
              <a:t>Op</a:t>
            </a:r>
            <a:r>
              <a:rPr lang="pt-BR" altLang="en-US" sz="1800" b="1" dirty="0" smtClean="0">
                <a:solidFill>
                  <a:schemeClr val="bg1"/>
                </a:solidFill>
              </a:rPr>
              <a:t> bipolar de 4 estágios</a:t>
            </a:r>
            <a:r>
              <a:rPr lang="pt-BR" altLang="en-US" sz="1800" dirty="0" smtClean="0">
                <a:solidFill>
                  <a:schemeClr val="bg1"/>
                </a:solidFill>
              </a:rPr>
              <a:t>.</a:t>
            </a:r>
            <a:endParaRPr lang="pt-BR" altLang="en-US" sz="1800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691680" y="332656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 smtClean="0">
                <a:solidFill>
                  <a:schemeClr val="bg1"/>
                </a:solidFill>
              </a:rPr>
              <a:t>Amp</a:t>
            </a:r>
            <a:r>
              <a:rPr lang="pt-BR" sz="3200" b="1" dirty="0" smtClean="0">
                <a:solidFill>
                  <a:schemeClr val="bg1"/>
                </a:solidFill>
              </a:rPr>
              <a:t> </a:t>
            </a:r>
            <a:r>
              <a:rPr lang="pt-BR" sz="3200" b="1" dirty="0" err="1" smtClean="0">
                <a:solidFill>
                  <a:schemeClr val="bg1"/>
                </a:solidFill>
              </a:rPr>
              <a:t>Op</a:t>
            </a:r>
            <a:r>
              <a:rPr lang="pt-BR" sz="3200" b="1" dirty="0" smtClean="0">
                <a:solidFill>
                  <a:schemeClr val="bg1"/>
                </a:solidFill>
              </a:rPr>
              <a:t> bipolar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2630626" y="3933056"/>
            <a:ext cx="3456384" cy="2114654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4211960" y="3933056"/>
            <a:ext cx="1875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Polarização</a:t>
            </a:r>
            <a:endParaRPr lang="pt-BR" b="1" dirty="0"/>
          </a:p>
        </p:txBody>
      </p:sp>
      <p:sp>
        <p:nvSpPr>
          <p:cNvPr id="6" name="Retângulo de cantos arredondados 5"/>
          <p:cNvSpPr/>
          <p:nvPr/>
        </p:nvSpPr>
        <p:spPr>
          <a:xfrm>
            <a:off x="2771800" y="1071910"/>
            <a:ext cx="3672408" cy="2717130"/>
          </a:xfrm>
          <a:prstGeom prst="round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2915816" y="2175247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Dois estágios diferenciais</a:t>
            </a:r>
            <a:endParaRPr lang="pt-BR" b="1" dirty="0"/>
          </a:p>
        </p:txBody>
      </p:sp>
      <p:sp>
        <p:nvSpPr>
          <p:cNvPr id="9" name="Retângulo de cantos arredondados 8"/>
          <p:cNvSpPr/>
          <p:nvPr/>
        </p:nvSpPr>
        <p:spPr>
          <a:xfrm>
            <a:off x="6156176" y="1071910"/>
            <a:ext cx="1008112" cy="4975800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6732240" y="2021939"/>
            <a:ext cx="241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Emissor comum com R</a:t>
            </a:r>
            <a:r>
              <a:rPr lang="pt-BR" b="1" baseline="-25000" dirty="0" smtClean="0"/>
              <a:t>e</a:t>
            </a:r>
            <a:endParaRPr lang="pt-BR" b="1" baseline="-25000" dirty="0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6876256" y="1916832"/>
            <a:ext cx="1262216" cy="4130878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7559830" y="3007415"/>
            <a:ext cx="1395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Saída em Coletor Comum</a:t>
            </a:r>
            <a:endParaRPr lang="pt-BR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4" grpId="1"/>
      <p:bldP spid="6" grpId="0" animBg="1"/>
      <p:bldP spid="6" grpId="1" animBg="1"/>
      <p:bldP spid="7" grpId="0"/>
      <p:bldP spid="7" grpId="1"/>
      <p:bldP spid="9" grpId="0" animBg="1"/>
      <p:bldP spid="9" grpId="1" animBg="1"/>
      <p:bldP spid="10" grpId="0"/>
      <p:bldP spid="10" grpId="1"/>
      <p:bldP spid="12" grpId="0" animBg="1"/>
      <p:bldP spid="12" grpId="1" animBg="1"/>
      <p:bldP spid="14" grpId="0"/>
      <p:bldP spid="14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80" name="Picture 3" descr="c:\My Documents\New Folder\ch07_conv\sedr42021_074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96752"/>
            <a:ext cx="6436914" cy="5236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381" name="Text Box 4"/>
          <p:cNvSpPr txBox="1">
            <a:spLocks noChangeArrowheads="1"/>
          </p:cNvSpPr>
          <p:nvPr/>
        </p:nvSpPr>
        <p:spPr bwMode="auto">
          <a:xfrm>
            <a:off x="2195736" y="764704"/>
            <a:ext cx="67958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b="1" dirty="0" smtClean="0">
                <a:solidFill>
                  <a:schemeClr val="bg1"/>
                </a:solidFill>
              </a:rPr>
              <a:t>Figura 7.44  </a:t>
            </a:r>
            <a:r>
              <a:rPr lang="pt-BR" altLang="en-US" dirty="0" smtClean="0">
                <a:solidFill>
                  <a:schemeClr val="bg1"/>
                </a:solidFill>
              </a:rPr>
              <a:t>Circuito para o Exemplo 7.4.</a:t>
            </a:r>
            <a:endParaRPr lang="pt-B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20" name="Picture 3" descr="c:\My Documents\New Folder\ch07_conv\sedr42021_074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51" y="1412776"/>
            <a:ext cx="864461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621" name="Text Box 4"/>
          <p:cNvSpPr txBox="1">
            <a:spLocks noChangeArrowheads="1"/>
          </p:cNvSpPr>
          <p:nvPr/>
        </p:nvSpPr>
        <p:spPr bwMode="auto">
          <a:xfrm>
            <a:off x="1691680" y="5589240"/>
            <a:ext cx="729992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600" b="1" dirty="0" smtClean="0">
                <a:solidFill>
                  <a:schemeClr val="bg1"/>
                </a:solidFill>
              </a:rPr>
              <a:t>Figura 7.49  </a:t>
            </a:r>
            <a:r>
              <a:rPr lang="pt-BR" altLang="en-US" sz="1600" dirty="0" smtClean="0">
                <a:solidFill>
                  <a:schemeClr val="bg1"/>
                </a:solidFill>
              </a:rPr>
              <a:t>O circuito do amplificador anterior preparado para análise de pequenos sinais. Estão indicadas as correntes através do amplificador e as resistências de entrada dos quatro estágios.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547664" y="745540"/>
            <a:ext cx="648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Circuito para análise de pequenos sinais</a:t>
            </a:r>
            <a:endParaRPr lang="pt-B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8" name="Picture 3" descr="c:\My Documents\New Folder\ch07_conv\sedr42021_07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002869"/>
            <a:ext cx="5328592" cy="5102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429" name="Text Box 4"/>
          <p:cNvSpPr txBox="1">
            <a:spLocks noChangeArrowheads="1"/>
          </p:cNvSpPr>
          <p:nvPr/>
        </p:nvSpPr>
        <p:spPr bwMode="auto">
          <a:xfrm>
            <a:off x="1907704" y="6114782"/>
            <a:ext cx="708389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600" b="1" dirty="0" smtClean="0">
                <a:solidFill>
                  <a:schemeClr val="bg1"/>
                </a:solidFill>
              </a:rPr>
              <a:t>Figura 7.45  </a:t>
            </a:r>
            <a:r>
              <a:rPr lang="pt-BR" altLang="en-US" sz="1600" dirty="0" smtClean="0">
                <a:solidFill>
                  <a:schemeClr val="bg1"/>
                </a:solidFill>
              </a:rPr>
              <a:t>Circuito equivalente para calcular o ganho do estágio de entrada.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6" name="Picture 3" descr="c:\My Documents\New Folder\ch07_conv\sedr42021_07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908720"/>
            <a:ext cx="736084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477" name="Text Box 4"/>
          <p:cNvSpPr txBox="1">
            <a:spLocks noChangeArrowheads="1"/>
          </p:cNvSpPr>
          <p:nvPr/>
        </p:nvSpPr>
        <p:spPr bwMode="auto">
          <a:xfrm>
            <a:off x="1619672" y="5733256"/>
            <a:ext cx="693988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600" b="1" dirty="0" smtClean="0">
                <a:solidFill>
                  <a:schemeClr val="bg1"/>
                </a:solidFill>
              </a:rPr>
              <a:t>Figure 7.46  </a:t>
            </a:r>
            <a:r>
              <a:rPr lang="pt-BR" altLang="en-US" sz="1600" dirty="0" smtClean="0">
                <a:solidFill>
                  <a:schemeClr val="bg1"/>
                </a:solidFill>
              </a:rPr>
              <a:t>Circuito equivalente para cálculo do ganho do segundo estágio.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4" name="Picture 3" descr="c:\My Documents\New Folder\ch07_conv\sedr42021_07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836712"/>
            <a:ext cx="4298032" cy="5211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525" name="Text Box 4"/>
          <p:cNvSpPr txBox="1">
            <a:spLocks noChangeArrowheads="1"/>
          </p:cNvSpPr>
          <p:nvPr/>
        </p:nvSpPr>
        <p:spPr bwMode="auto">
          <a:xfrm>
            <a:off x="1763688" y="6114782"/>
            <a:ext cx="722791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600" b="1" dirty="0" smtClean="0">
                <a:solidFill>
                  <a:schemeClr val="bg1"/>
                </a:solidFill>
              </a:rPr>
              <a:t>Figure 7.47  </a:t>
            </a:r>
            <a:r>
              <a:rPr lang="pt-BR" altLang="en-US" sz="1600" dirty="0" smtClean="0">
                <a:solidFill>
                  <a:schemeClr val="bg1"/>
                </a:solidFill>
              </a:rPr>
              <a:t>Circuito equivalente para cálculo do ganho do terceiro estágio.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2" name="Picture 3" descr="c:\My Documents\New Folder\ch07_conv\sedr42021_074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479" y="818381"/>
            <a:ext cx="4083769" cy="518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9573" name="Text Box 4"/>
          <p:cNvSpPr txBox="1">
            <a:spLocks noChangeArrowheads="1"/>
          </p:cNvSpPr>
          <p:nvPr/>
        </p:nvSpPr>
        <p:spPr bwMode="auto">
          <a:xfrm>
            <a:off x="1907704" y="6186790"/>
            <a:ext cx="708389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600" b="1" dirty="0" smtClean="0">
                <a:solidFill>
                  <a:schemeClr val="bg1"/>
                </a:solidFill>
              </a:rPr>
              <a:t>Figura 7.48  </a:t>
            </a:r>
            <a:r>
              <a:rPr lang="pt-BR" altLang="en-US" sz="1600" dirty="0" smtClean="0">
                <a:solidFill>
                  <a:schemeClr val="bg1"/>
                </a:solidFill>
              </a:rPr>
              <a:t>Circuito equivalente do estágio de saída.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2051720" y="6156012"/>
            <a:ext cx="69398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800" b="1" dirty="0" smtClean="0">
                <a:solidFill>
                  <a:schemeClr val="bg1"/>
                </a:solidFill>
              </a:rPr>
              <a:t>Figura 7.51  </a:t>
            </a:r>
            <a:r>
              <a:rPr lang="pt-BR" altLang="en-US" sz="1800" dirty="0" smtClean="0">
                <a:solidFill>
                  <a:schemeClr val="bg1"/>
                </a:solidFill>
              </a:rPr>
              <a:t>Esquemático do circuito </a:t>
            </a:r>
            <a:r>
              <a:rPr lang="pt-BR" altLang="en-US" sz="1800" dirty="0" err="1" smtClean="0">
                <a:solidFill>
                  <a:schemeClr val="bg1"/>
                </a:solidFill>
              </a:rPr>
              <a:t>Amp</a:t>
            </a:r>
            <a:r>
              <a:rPr lang="pt-BR" altLang="en-US" sz="1800" dirty="0" smtClean="0">
                <a:solidFill>
                  <a:schemeClr val="bg1"/>
                </a:solidFill>
              </a:rPr>
              <a:t> </a:t>
            </a:r>
            <a:r>
              <a:rPr lang="pt-BR" altLang="en-US" sz="1800" dirty="0" err="1" smtClean="0">
                <a:solidFill>
                  <a:schemeClr val="bg1"/>
                </a:solidFill>
              </a:rPr>
              <a:t>Op</a:t>
            </a:r>
            <a:r>
              <a:rPr lang="pt-BR" altLang="en-US" sz="1800" dirty="0" smtClean="0">
                <a:solidFill>
                  <a:schemeClr val="bg1"/>
                </a:solidFill>
              </a:rPr>
              <a:t> da Figura 7.51.</a:t>
            </a:r>
            <a:endParaRPr lang="pt-BR" altLang="en-US" sz="1800" dirty="0">
              <a:solidFill>
                <a:schemeClr val="bg1"/>
              </a:solidFill>
            </a:endParaRPr>
          </a:p>
        </p:txBody>
      </p:sp>
      <p:pic>
        <p:nvPicPr>
          <p:cNvPr id="115717" name="Picture 6" descr="C:\WINDOWS\Desktop\sedra\untitled folder\sedr42021_07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172" y="736848"/>
            <a:ext cx="6744292" cy="5356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2699792" y="764704"/>
            <a:ext cx="2622239" cy="924394"/>
            <a:chOff x="2699792" y="764704"/>
            <a:chExt cx="2622239" cy="924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aixaDeTexto 1"/>
                <p:cNvSpPr txBox="1"/>
                <p:nvPr/>
              </p:nvSpPr>
              <p:spPr>
                <a:xfrm>
                  <a:off x="2699792" y="764704"/>
                  <a:ext cx="2304256" cy="400110"/>
                </a:xfrm>
                <a:prstGeom prst="rect">
                  <a:avLst/>
                </a:prstGeom>
                <a:solidFill>
                  <a:schemeClr val="accent1">
                    <a:alpha val="80000"/>
                  </a:schemeClr>
                </a:solidFill>
                <a:ln w="635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𝐼𝑁𝑃</m:t>
                        </m:r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0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pt-BR" sz="2000" i="1" baseline="-25000" dirty="0" err="1" smtClean="0">
                            <a:latin typeface="Cambria Math" panose="02040503050406030204" pitchFamily="18" charset="0"/>
                          </a:rPr>
                          <m:t>𝐶𝑀</m:t>
                        </m:r>
                        <m:r>
                          <a:rPr lang="pt-BR" sz="2000" i="1" dirty="0" err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000" i="1" dirty="0" err="1" smtClean="0">
                            <a:latin typeface="Cambria Math" panose="02040503050406030204" pitchFamily="18" charset="0"/>
                          </a:rPr>
                          <m:t>𝑉𝑑</m:t>
                        </m:r>
                        <m:r>
                          <a:rPr lang="pt-BR" sz="200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2" name="CaixaDeTexto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792" y="764704"/>
                  <a:ext cx="2304256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6579"/>
                  </a:stretch>
                </a:blipFill>
                <a:ln w="635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Seta em curva para a esquerda 2"/>
            <p:cNvSpPr/>
            <p:nvPr/>
          </p:nvSpPr>
          <p:spPr>
            <a:xfrm rot="2002561">
              <a:off x="4805300" y="941210"/>
              <a:ext cx="516731" cy="747888"/>
            </a:xfrm>
            <a:prstGeom prst="curvedLeftArrow">
              <a:avLst>
                <a:gd name="adj1" fmla="val 31516"/>
                <a:gd name="adj2" fmla="val 73500"/>
                <a:gd name="adj3" fmla="val 25000"/>
              </a:avLst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2813857" y="2216574"/>
            <a:ext cx="2563070" cy="1100310"/>
            <a:chOff x="2699792" y="764704"/>
            <a:chExt cx="2563070" cy="1100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/>
                <p:cNvSpPr txBox="1"/>
                <p:nvPr/>
              </p:nvSpPr>
              <p:spPr>
                <a:xfrm>
                  <a:off x="2699792" y="764704"/>
                  <a:ext cx="2304256" cy="400110"/>
                </a:xfrm>
                <a:prstGeom prst="rect">
                  <a:avLst/>
                </a:prstGeom>
                <a:solidFill>
                  <a:schemeClr val="accent1">
                    <a:alpha val="80000"/>
                  </a:schemeClr>
                </a:solidFill>
                <a:ln w="635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𝐼𝑁𝑁</m:t>
                        </m:r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2000" b="0" i="1" dirty="0" smtClean="0">
                                <a:latin typeface="Cambria Math" panose="02040503050406030204" pitchFamily="18" charset="0"/>
                              </a:rPr>
                              <m:t>𝐶𝑀</m:t>
                            </m:r>
                          </m:sub>
                        </m:sSub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000" i="1" dirty="0" err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pt-BR" sz="2000" i="1" baseline="-25000" dirty="0" err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pt-BR" sz="200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0" name="CaixaDeTexto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792" y="764704"/>
                  <a:ext cx="2304256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8000"/>
                  </a:stretch>
                </a:blipFill>
                <a:ln w="635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Seta em curva para a esquerda 10"/>
            <p:cNvSpPr/>
            <p:nvPr/>
          </p:nvSpPr>
          <p:spPr>
            <a:xfrm rot="2445627">
              <a:off x="4683770" y="902387"/>
              <a:ext cx="579092" cy="962627"/>
            </a:xfrm>
            <a:prstGeom prst="curvedLeftArrow">
              <a:avLst>
                <a:gd name="adj1" fmla="val 31516"/>
                <a:gd name="adj2" fmla="val 73500"/>
                <a:gd name="adj3" fmla="val 25000"/>
              </a:avLst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5" name="CaixaDeTexto 4"/>
          <p:cNvSpPr txBox="1"/>
          <p:nvPr/>
        </p:nvSpPr>
        <p:spPr>
          <a:xfrm>
            <a:off x="5940152" y="3789040"/>
            <a:ext cx="2808312" cy="830997"/>
          </a:xfrm>
          <a:prstGeom prst="rect">
            <a:avLst/>
          </a:prstGeom>
          <a:solidFill>
            <a:srgbClr val="FF0000"/>
          </a:solidFill>
          <a:ln w="635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TBJ NPN = 2N3904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TBJ PNP = 2N3906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835696" y="188640"/>
            <a:ext cx="3433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Simulação PSPICE</a:t>
            </a:r>
            <a:endParaRPr lang="pt-B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2"/>
          <p:cNvSpPr txBox="1">
            <a:spLocks noChangeArrowheads="1"/>
          </p:cNvSpPr>
          <p:nvPr/>
        </p:nvSpPr>
        <p:spPr bwMode="auto">
          <a:xfrm>
            <a:off x="1835696" y="5791200"/>
            <a:ext cx="715590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600" b="1" dirty="0" smtClean="0">
                <a:solidFill>
                  <a:schemeClr val="bg1"/>
                </a:solidFill>
              </a:rPr>
              <a:t>Figura 7.3</a:t>
            </a:r>
            <a:r>
              <a:rPr lang="pt-BR" altLang="en-US" sz="1600" dirty="0" smtClean="0">
                <a:solidFill>
                  <a:schemeClr val="bg1"/>
                </a:solidFill>
              </a:rPr>
              <a:t>  Circuitos para o Exercício 7.1. Efeitos da variação de </a:t>
            </a:r>
            <a:r>
              <a:rPr lang="pt-BR" altLang="en-US" sz="1600" i="1" dirty="0" err="1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600" i="1" baseline="-25000" dirty="0" err="1" smtClean="0">
                <a:solidFill>
                  <a:schemeClr val="bg1"/>
                </a:solidFill>
              </a:rPr>
              <a:t>CM</a:t>
            </a:r>
            <a:r>
              <a:rPr lang="pt-BR" altLang="en-US" sz="1600" dirty="0" smtClean="0">
                <a:solidFill>
                  <a:schemeClr val="bg1"/>
                </a:solidFill>
              </a:rPr>
              <a:t> na operação do par diferencial.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grpSp>
        <p:nvGrpSpPr>
          <p:cNvPr id="11269" name="Group 3"/>
          <p:cNvGrpSpPr>
            <a:grpSpLocks/>
          </p:cNvGrpSpPr>
          <p:nvPr/>
        </p:nvGrpSpPr>
        <p:grpSpPr bwMode="auto">
          <a:xfrm>
            <a:off x="520824" y="982663"/>
            <a:ext cx="8515672" cy="4459287"/>
            <a:chOff x="96" y="816"/>
            <a:chExt cx="5032" cy="2453"/>
          </a:xfrm>
        </p:grpSpPr>
        <p:pic>
          <p:nvPicPr>
            <p:cNvPr id="11270" name="Picture 4" descr="c:\My Documents\New Folder\ch07_conv\sedr42021_0703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816"/>
              <a:ext cx="2459" cy="2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1" name="Picture 5" descr="c:\My Documents\New Folder\ch07_conv\sedr42021_0703b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816"/>
              <a:ext cx="2344" cy="2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CaixaDeTexto 1"/>
          <p:cNvSpPr txBox="1"/>
          <p:nvPr/>
        </p:nvSpPr>
        <p:spPr>
          <a:xfrm>
            <a:off x="1619672" y="404664"/>
            <a:ext cx="3062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Exercício 7.1</a:t>
            </a:r>
            <a:endParaRPr lang="pt-BR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539552" y="3717032"/>
                <a:ext cx="1646278" cy="461665"/>
              </a:xfrm>
              <a:prstGeom prst="rect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𝐶𝑀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717032"/>
                <a:ext cx="1646278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635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5076056" y="3718972"/>
                <a:ext cx="1646278" cy="461665"/>
              </a:xfrm>
              <a:prstGeom prst="rect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𝐶𝑀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3718972"/>
                <a:ext cx="1646278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635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o 8"/>
          <p:cNvGrpSpPr/>
          <p:nvPr/>
        </p:nvGrpSpPr>
        <p:grpSpPr>
          <a:xfrm>
            <a:off x="2051720" y="1340768"/>
            <a:ext cx="1080120" cy="936040"/>
            <a:chOff x="2051720" y="1340768"/>
            <a:chExt cx="1080120" cy="9360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/>
                <p:cNvSpPr txBox="1"/>
                <p:nvPr/>
              </p:nvSpPr>
              <p:spPr>
                <a:xfrm>
                  <a:off x="2339752" y="1340768"/>
                  <a:ext cx="504056" cy="400110"/>
                </a:xfrm>
                <a:prstGeom prst="rect">
                  <a:avLst/>
                </a:prstGeom>
                <a:solidFill>
                  <a:schemeClr val="accent1"/>
                </a:solidFill>
                <a:ln w="635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0" name="CaixaDeTexto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752" y="1340768"/>
                  <a:ext cx="504056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635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Conector de seta reta 5"/>
            <p:cNvCxnSpPr/>
            <p:nvPr/>
          </p:nvCxnSpPr>
          <p:spPr>
            <a:xfrm>
              <a:off x="2843808" y="1700808"/>
              <a:ext cx="288032" cy="57600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/>
            <p:nvPr/>
          </p:nvCxnSpPr>
          <p:spPr>
            <a:xfrm flipH="1">
              <a:off x="2051720" y="1700808"/>
              <a:ext cx="288032" cy="57600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o 15"/>
          <p:cNvGrpSpPr/>
          <p:nvPr/>
        </p:nvGrpSpPr>
        <p:grpSpPr>
          <a:xfrm>
            <a:off x="6516216" y="1340768"/>
            <a:ext cx="1076960" cy="972040"/>
            <a:chOff x="2054880" y="1340768"/>
            <a:chExt cx="1076960" cy="9720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ixaDeTexto 16"/>
                <p:cNvSpPr txBox="1"/>
                <p:nvPr/>
              </p:nvSpPr>
              <p:spPr>
                <a:xfrm>
                  <a:off x="2339752" y="1340768"/>
                  <a:ext cx="504056" cy="400110"/>
                </a:xfrm>
                <a:prstGeom prst="rect">
                  <a:avLst/>
                </a:prstGeom>
                <a:solidFill>
                  <a:schemeClr val="accent1"/>
                </a:solidFill>
                <a:ln w="635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7" name="CaixaDeTexto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752" y="1340768"/>
                  <a:ext cx="504056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635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ector de seta reta 17"/>
            <p:cNvCxnSpPr/>
            <p:nvPr/>
          </p:nvCxnSpPr>
          <p:spPr>
            <a:xfrm>
              <a:off x="2843808" y="1700808"/>
              <a:ext cx="288032" cy="61200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/>
            <p:cNvCxnSpPr/>
            <p:nvPr/>
          </p:nvCxnSpPr>
          <p:spPr>
            <a:xfrm flipH="1">
              <a:off x="2054880" y="1700808"/>
              <a:ext cx="288032" cy="576064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763688" y="900009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Correntes de Polarização</a:t>
            </a:r>
            <a:endParaRPr lang="pt-BR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08344"/>
              </p:ext>
            </p:extLst>
          </p:nvPr>
        </p:nvGraphicFramePr>
        <p:xfrm>
          <a:off x="1691680" y="1916832"/>
          <a:ext cx="7272808" cy="38884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2357"/>
                <a:gridCol w="3327780"/>
                <a:gridCol w="1341847"/>
                <a:gridCol w="1180824"/>
              </a:tblGrid>
              <a:tr h="31599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Transistor</a:t>
                      </a:r>
                      <a:endParaRPr lang="pt-B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Correntes de coletor (mA)</a:t>
                      </a:r>
                      <a:endParaRPr lang="pt-B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Erro (%)</a:t>
                      </a:r>
                      <a:endParaRPr lang="pt-B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1599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Análise manual (Exemplo 7.4)</a:t>
                      </a:r>
                      <a:endParaRPr lang="pt-B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Simulador</a:t>
                      </a:r>
                      <a:endParaRPr lang="pt-B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Q</a:t>
                      </a:r>
                      <a:r>
                        <a:rPr lang="pt-BR" sz="2000" u="none" strike="noStrike" baseline="-25000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0,25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0,281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-11,0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5987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Q</a:t>
                      </a:r>
                      <a:r>
                        <a:rPr lang="pt-BR" sz="2000" u="none" strike="noStrike" baseline="-25000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0,25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0,281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-11,0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5987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Q</a:t>
                      </a:r>
                      <a:r>
                        <a:rPr lang="pt-BR" sz="2000" u="none" strike="noStrike" baseline="-25000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0,50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0,567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-11,8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5987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Q</a:t>
                      </a:r>
                      <a:r>
                        <a:rPr lang="pt-BR" sz="2000" u="none" strike="noStrike" baseline="-25000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1,00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1,270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-21,3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5987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Q</a:t>
                      </a:r>
                      <a:r>
                        <a:rPr lang="pt-BR" sz="2000" u="none" strike="noStrike" baseline="-25000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1,00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1,210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-17,4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5987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Q</a:t>
                      </a:r>
                      <a:r>
                        <a:rPr lang="pt-BR" sz="2000" u="none" strike="noStrike" baseline="-25000">
                          <a:effectLst/>
                        </a:rPr>
                        <a:t>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2,00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2,500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-20,0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5987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Q</a:t>
                      </a:r>
                      <a:r>
                        <a:rPr lang="pt-BR" sz="2000" u="none" strike="noStrike" baseline="-25000">
                          <a:effectLst/>
                        </a:rPr>
                        <a:t>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1,00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1,270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-21,3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5987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Q</a:t>
                      </a:r>
                      <a:r>
                        <a:rPr lang="pt-BR" sz="2000" u="none" strike="noStrike" baseline="-25000">
                          <a:effectLst/>
                        </a:rPr>
                        <a:t>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5,00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6,170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-18,9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686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Q</a:t>
                      </a:r>
                      <a:r>
                        <a:rPr lang="pt-BR" sz="2000" u="none" strike="noStrike" baseline="-25000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0,50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0,480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4,2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4" name="Picture 3" descr="c:\My Documents\New Folder\ch07_conv\sedr42021_0752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80728"/>
            <a:ext cx="6731837" cy="4985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7765" name="Text Box 4"/>
          <p:cNvSpPr txBox="1">
            <a:spLocks noChangeArrowheads="1"/>
          </p:cNvSpPr>
          <p:nvPr/>
        </p:nvSpPr>
        <p:spPr bwMode="auto">
          <a:xfrm>
            <a:off x="1763688" y="5940569"/>
            <a:ext cx="684691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600" b="1" dirty="0" smtClean="0">
                <a:solidFill>
                  <a:schemeClr val="bg1"/>
                </a:solidFill>
              </a:rPr>
              <a:t>Figura 7.52  (a)</a:t>
            </a:r>
            <a:r>
              <a:rPr lang="pt-BR" altLang="en-US" sz="1600" dirty="0" smtClean="0">
                <a:solidFill>
                  <a:schemeClr val="bg1"/>
                </a:solidFill>
              </a:rPr>
              <a:t>  A característica de transferência </a:t>
            </a:r>
            <a:r>
              <a:rPr lang="pt-BR" altLang="en-US" sz="1600" dirty="0" err="1" smtClean="0">
                <a:solidFill>
                  <a:schemeClr val="bg1"/>
                </a:solidFill>
              </a:rPr>
              <a:t>difernecial</a:t>
            </a:r>
            <a:r>
              <a:rPr lang="pt-BR" altLang="en-US" sz="1600" dirty="0" smtClean="0">
                <a:solidFill>
                  <a:schemeClr val="bg1"/>
                </a:solidFill>
              </a:rPr>
              <a:t> do </a:t>
            </a:r>
            <a:r>
              <a:rPr lang="pt-BR" altLang="en-US" sz="1600" dirty="0" err="1" smtClean="0">
                <a:solidFill>
                  <a:schemeClr val="bg1"/>
                </a:solidFill>
              </a:rPr>
              <a:t>Amp</a:t>
            </a:r>
            <a:r>
              <a:rPr lang="pt-BR" altLang="en-US" sz="1600" dirty="0" smtClean="0">
                <a:solidFill>
                  <a:schemeClr val="bg1"/>
                </a:solidFill>
              </a:rPr>
              <a:t> </a:t>
            </a:r>
            <a:r>
              <a:rPr lang="pt-BR" altLang="en-US" sz="1600" dirty="0" err="1" smtClean="0">
                <a:solidFill>
                  <a:schemeClr val="bg1"/>
                </a:solidFill>
              </a:rPr>
              <a:t>Op</a:t>
            </a:r>
            <a:r>
              <a:rPr lang="pt-BR" altLang="en-US" sz="1600" dirty="0" smtClean="0">
                <a:solidFill>
                  <a:schemeClr val="bg1"/>
                </a:solidFill>
              </a:rPr>
              <a:t> da Figura 7.51. A tensão de modo comum V</a:t>
            </a:r>
            <a:r>
              <a:rPr lang="pt-BR" altLang="en-US" sz="1600" baseline="-25000" dirty="0" smtClean="0">
                <a:solidFill>
                  <a:schemeClr val="bg1"/>
                </a:solidFill>
              </a:rPr>
              <a:t>CM</a:t>
            </a:r>
            <a:r>
              <a:rPr lang="pt-BR" altLang="en-US" sz="1600" dirty="0" smtClean="0">
                <a:solidFill>
                  <a:schemeClr val="bg1"/>
                </a:solidFill>
              </a:rPr>
              <a:t> foi mantida em 0 V.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48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2" name="Picture 3" descr="c:\My Documents\New Folder\ch07_conv\sedr42021_0752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48680"/>
            <a:ext cx="6707494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9813" name="Text Box 4"/>
          <p:cNvSpPr txBox="1">
            <a:spLocks noChangeArrowheads="1"/>
          </p:cNvSpPr>
          <p:nvPr/>
        </p:nvSpPr>
        <p:spPr bwMode="auto">
          <a:xfrm>
            <a:off x="1619672" y="5791200"/>
            <a:ext cx="737192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600" b="1" dirty="0" smtClean="0">
                <a:solidFill>
                  <a:schemeClr val="bg1"/>
                </a:solidFill>
              </a:rPr>
              <a:t>Figura 7.52  </a:t>
            </a:r>
            <a:r>
              <a:rPr lang="pt-BR" altLang="en-US" sz="1600" i="1" dirty="0" smtClean="0">
                <a:solidFill>
                  <a:schemeClr val="bg1"/>
                </a:solidFill>
              </a:rPr>
              <a:t>(Continuação)</a:t>
            </a:r>
            <a:r>
              <a:rPr lang="pt-BR" altLang="en-US" sz="1600" b="1" dirty="0" smtClean="0">
                <a:solidFill>
                  <a:schemeClr val="bg1"/>
                </a:solidFill>
              </a:rPr>
              <a:t> (b)</a:t>
            </a:r>
            <a:r>
              <a:rPr lang="pt-BR" altLang="en-US" sz="1600" dirty="0" smtClean="0">
                <a:solidFill>
                  <a:schemeClr val="bg1"/>
                </a:solidFill>
              </a:rPr>
              <a:t> Detalhe da característica de transferência na região de alto ganho.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2123728" y="2204864"/>
            <a:ext cx="7013624" cy="2242617"/>
            <a:chOff x="2123728" y="2204864"/>
            <a:chExt cx="7013624" cy="22426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aixaDeTexto 1"/>
                <p:cNvSpPr txBox="1"/>
                <p:nvPr/>
              </p:nvSpPr>
              <p:spPr>
                <a:xfrm>
                  <a:off x="4781376" y="3212976"/>
                  <a:ext cx="4355976" cy="1234505"/>
                </a:xfrm>
                <a:prstGeom prst="rect">
                  <a:avLst/>
                </a:prstGeom>
                <a:solidFill>
                  <a:schemeClr val="bg1"/>
                </a:solidFill>
                <a:ln w="63500">
                  <a:solidFill>
                    <a:srgbClr val="00206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 smtClean="0"/>
                    <a:t>Para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lang="pt-BR" dirty="0" smtClean="0"/>
                    <a:t> 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pt-B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sub>
                      </m:sSub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=6,17</m:t>
                      </m:r>
                      <m:r>
                        <a:rPr lang="pt-BR" i="1" dirty="0" err="1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a14:m>
                  <a:r>
                    <a:rPr lang="pt-BR" dirty="0" smtClean="0"/>
                    <a:t>, teremos </a:t>
                  </a:r>
                  <a14:m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𝑉𝑜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=−15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6,17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</a:rPr>
                        <m:t>𝑚𝐴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</a:rPr>
                        <m:t>3,51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" name="CaixaDeTexto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1376" y="3212976"/>
                  <a:ext cx="4355976" cy="123450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79" t="-1408"/>
                  </a:stretch>
                </a:blipFill>
                <a:ln w="63500">
                  <a:solidFill>
                    <a:srgbClr val="002060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Arco 4"/>
            <p:cNvSpPr/>
            <p:nvPr/>
          </p:nvSpPr>
          <p:spPr>
            <a:xfrm>
              <a:off x="2123728" y="2204864"/>
              <a:ext cx="5760640" cy="2016224"/>
            </a:xfrm>
            <a:prstGeom prst="arc">
              <a:avLst>
                <a:gd name="adj1" fmla="val 15943859"/>
                <a:gd name="adj2" fmla="val 21550640"/>
              </a:avLst>
            </a:prstGeom>
            <a:ln w="63500">
              <a:solidFill>
                <a:srgbClr val="C00000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Forma livre 6"/>
            <p:cNvSpPr/>
            <p:nvPr/>
          </p:nvSpPr>
          <p:spPr>
            <a:xfrm>
              <a:off x="7708900" y="3198143"/>
              <a:ext cx="241300" cy="1043657"/>
            </a:xfrm>
            <a:custGeom>
              <a:avLst/>
              <a:gdLst>
                <a:gd name="connsiteX0" fmla="*/ 0 w 241300"/>
                <a:gd name="connsiteY0" fmla="*/ 1043657 h 1043657"/>
                <a:gd name="connsiteX1" fmla="*/ 152400 w 241300"/>
                <a:gd name="connsiteY1" fmla="*/ 992857 h 1043657"/>
                <a:gd name="connsiteX2" fmla="*/ 190500 w 241300"/>
                <a:gd name="connsiteY2" fmla="*/ 942057 h 1043657"/>
                <a:gd name="connsiteX3" fmla="*/ 203200 w 241300"/>
                <a:gd name="connsiteY3" fmla="*/ 637257 h 1043657"/>
                <a:gd name="connsiteX4" fmla="*/ 228600 w 241300"/>
                <a:gd name="connsiteY4" fmla="*/ 586457 h 1043657"/>
                <a:gd name="connsiteX5" fmla="*/ 241300 w 241300"/>
                <a:gd name="connsiteY5" fmla="*/ 548357 h 1043657"/>
                <a:gd name="connsiteX6" fmla="*/ 228600 w 241300"/>
                <a:gd name="connsiteY6" fmla="*/ 78457 h 1043657"/>
                <a:gd name="connsiteX7" fmla="*/ 190500 w 241300"/>
                <a:gd name="connsiteY7" fmla="*/ 2257 h 1043657"/>
                <a:gd name="connsiteX8" fmla="*/ 165100 w 241300"/>
                <a:gd name="connsiteY8" fmla="*/ 2257 h 104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300" h="1043657">
                  <a:moveTo>
                    <a:pt x="0" y="1043657"/>
                  </a:moveTo>
                  <a:cubicBezTo>
                    <a:pt x="16945" y="1038816"/>
                    <a:pt x="129726" y="1009863"/>
                    <a:pt x="152400" y="992857"/>
                  </a:cubicBezTo>
                  <a:cubicBezTo>
                    <a:pt x="169333" y="980157"/>
                    <a:pt x="177800" y="958990"/>
                    <a:pt x="190500" y="942057"/>
                  </a:cubicBezTo>
                  <a:cubicBezTo>
                    <a:pt x="194733" y="840457"/>
                    <a:pt x="192367" y="738366"/>
                    <a:pt x="203200" y="637257"/>
                  </a:cubicBezTo>
                  <a:cubicBezTo>
                    <a:pt x="205217" y="618433"/>
                    <a:pt x="221142" y="603858"/>
                    <a:pt x="228600" y="586457"/>
                  </a:cubicBezTo>
                  <a:cubicBezTo>
                    <a:pt x="233873" y="574152"/>
                    <a:pt x="237067" y="561057"/>
                    <a:pt x="241300" y="548357"/>
                  </a:cubicBezTo>
                  <a:cubicBezTo>
                    <a:pt x="237067" y="391724"/>
                    <a:pt x="236425" y="234952"/>
                    <a:pt x="228600" y="78457"/>
                  </a:cubicBezTo>
                  <a:cubicBezTo>
                    <a:pt x="227673" y="59919"/>
                    <a:pt x="204399" y="12681"/>
                    <a:pt x="190500" y="2257"/>
                  </a:cubicBezTo>
                  <a:cubicBezTo>
                    <a:pt x="183727" y="-2823"/>
                    <a:pt x="173567" y="2257"/>
                    <a:pt x="165100" y="2257"/>
                  </a:cubicBezTo>
                </a:path>
              </a:pathLst>
            </a:custGeom>
            <a:noFill/>
            <a:ln w="635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0" name="Text Box 4"/>
          <p:cNvSpPr txBox="1">
            <a:spLocks noChangeArrowheads="1"/>
          </p:cNvSpPr>
          <p:nvPr/>
        </p:nvSpPr>
        <p:spPr bwMode="auto">
          <a:xfrm>
            <a:off x="1691680" y="5939988"/>
            <a:ext cx="72999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800" b="1" dirty="0" smtClean="0">
                <a:solidFill>
                  <a:schemeClr val="bg1"/>
                </a:solidFill>
              </a:rPr>
              <a:t>Figura 7.53  </a:t>
            </a:r>
            <a:r>
              <a:rPr lang="pt-BR" altLang="en-US" sz="1800" dirty="0" smtClean="0">
                <a:solidFill>
                  <a:schemeClr val="bg1"/>
                </a:solidFill>
              </a:rPr>
              <a:t>Resposta em frequência do </a:t>
            </a:r>
            <a:r>
              <a:rPr lang="pt-BR" altLang="en-US" sz="1800" dirty="0" err="1" smtClean="0">
                <a:solidFill>
                  <a:schemeClr val="bg1"/>
                </a:solidFill>
              </a:rPr>
              <a:t>Amp</a:t>
            </a:r>
            <a:r>
              <a:rPr lang="pt-BR" altLang="en-US" sz="1800" dirty="0" smtClean="0">
                <a:solidFill>
                  <a:schemeClr val="bg1"/>
                </a:solidFill>
              </a:rPr>
              <a:t> </a:t>
            </a:r>
            <a:r>
              <a:rPr lang="pt-BR" altLang="en-US" sz="1800" dirty="0" err="1" smtClean="0">
                <a:solidFill>
                  <a:schemeClr val="bg1"/>
                </a:solidFill>
              </a:rPr>
              <a:t>Op</a:t>
            </a:r>
            <a:r>
              <a:rPr lang="pt-BR" altLang="en-US" sz="1800" dirty="0" smtClean="0">
                <a:solidFill>
                  <a:schemeClr val="bg1"/>
                </a:solidFill>
              </a:rPr>
              <a:t> da Figura 7.51. </a:t>
            </a:r>
            <a:endParaRPr lang="pt-BR" altLang="en-US" sz="1800" dirty="0">
              <a:solidFill>
                <a:schemeClr val="bg1"/>
              </a:solidFill>
            </a:endParaRPr>
          </a:p>
        </p:txBody>
      </p:sp>
      <p:pic>
        <p:nvPicPr>
          <p:cNvPr id="121862" name="Picture 7" descr="C:\WINDOWS\Desktop\sedra\untitled folder\sedr42021_0753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79774"/>
            <a:ext cx="6480720" cy="4897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8" name="Text Box 4"/>
          <p:cNvSpPr txBox="1">
            <a:spLocks noChangeArrowheads="1"/>
          </p:cNvSpPr>
          <p:nvPr/>
        </p:nvSpPr>
        <p:spPr bwMode="auto">
          <a:xfrm>
            <a:off x="1619672" y="5661248"/>
            <a:ext cx="706712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800" b="1" dirty="0" smtClean="0">
                <a:solidFill>
                  <a:schemeClr val="bg1"/>
                </a:solidFill>
              </a:rPr>
              <a:t>Figura 7.54  (a)</a:t>
            </a:r>
            <a:r>
              <a:rPr lang="pt-BR" altLang="en-US" sz="1800" dirty="0" smtClean="0">
                <a:solidFill>
                  <a:schemeClr val="bg1"/>
                </a:solidFill>
              </a:rPr>
              <a:t> A característica de transferência de modo comum do </a:t>
            </a:r>
            <a:r>
              <a:rPr lang="pt-BR" altLang="en-US" sz="1800" dirty="0" err="1" smtClean="0">
                <a:solidFill>
                  <a:schemeClr val="bg1"/>
                </a:solidFill>
              </a:rPr>
              <a:t>Amp</a:t>
            </a:r>
            <a:r>
              <a:rPr lang="pt-BR" altLang="en-US" sz="1800" dirty="0" smtClean="0">
                <a:solidFill>
                  <a:schemeClr val="bg1"/>
                </a:solidFill>
              </a:rPr>
              <a:t> </a:t>
            </a:r>
            <a:r>
              <a:rPr lang="pt-BR" altLang="en-US" sz="1800" dirty="0" err="1" smtClean="0">
                <a:solidFill>
                  <a:schemeClr val="bg1"/>
                </a:solidFill>
              </a:rPr>
              <a:t>Op</a:t>
            </a:r>
            <a:r>
              <a:rPr lang="pt-BR" altLang="en-US" sz="1800" dirty="0" smtClean="0">
                <a:solidFill>
                  <a:schemeClr val="bg1"/>
                </a:solidFill>
              </a:rPr>
              <a:t> da Figura 7.51. A tensão diferencial de entrada </a:t>
            </a:r>
            <a:r>
              <a:rPr lang="pt-BR" altLang="en-US" sz="1800" i="1" dirty="0" err="1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800" i="1" baseline="-25000" dirty="0" err="1" smtClean="0">
                <a:solidFill>
                  <a:schemeClr val="bg1"/>
                </a:solidFill>
              </a:rPr>
              <a:t>d</a:t>
            </a:r>
            <a:r>
              <a:rPr lang="pt-BR" altLang="en-US" sz="1800" dirty="0">
                <a:solidFill>
                  <a:schemeClr val="bg1"/>
                </a:solidFill>
              </a:rPr>
              <a:t> é fixada </a:t>
            </a:r>
            <a:r>
              <a:rPr lang="pt-BR" altLang="en-US" sz="1800" dirty="0" smtClean="0">
                <a:solidFill>
                  <a:schemeClr val="bg1"/>
                </a:solidFill>
              </a:rPr>
              <a:t>em –V</a:t>
            </a:r>
            <a:r>
              <a:rPr lang="pt-BR" altLang="en-US" sz="1800" baseline="-25000" dirty="0" smtClean="0">
                <a:solidFill>
                  <a:schemeClr val="bg1"/>
                </a:solidFill>
              </a:rPr>
              <a:t>OS</a:t>
            </a:r>
            <a:r>
              <a:rPr lang="pt-BR" altLang="en-US" sz="1800" dirty="0" smtClean="0">
                <a:solidFill>
                  <a:schemeClr val="bg1"/>
                </a:solidFill>
              </a:rPr>
              <a:t> </a:t>
            </a:r>
            <a:r>
              <a:rPr lang="pt-BR" altLang="en-US" sz="1800" dirty="0" smtClean="0">
                <a:solidFill>
                  <a:schemeClr val="bg1"/>
                </a:solidFill>
                <a:latin typeface="Symbol" panose="05050102010706020507" pitchFamily="18" charset="2"/>
              </a:rPr>
              <a:t>=</a:t>
            </a:r>
            <a:r>
              <a:rPr lang="pt-BR" altLang="en-US" sz="1800" dirty="0" smtClean="0">
                <a:solidFill>
                  <a:schemeClr val="bg1"/>
                </a:solidFill>
              </a:rPr>
              <a:t> –260.4 </a:t>
            </a:r>
            <a:r>
              <a:rPr lang="pt-BR" altLang="en-US" sz="1800" i="1" dirty="0" err="1" smtClean="0">
                <a:solidFill>
                  <a:schemeClr val="bg1"/>
                </a:solidFill>
                <a:latin typeface="Symbol" panose="05050102010706020507" pitchFamily="18" charset="2"/>
              </a:rPr>
              <a:t>m</a:t>
            </a:r>
            <a:r>
              <a:rPr lang="pt-BR" altLang="en-US" sz="1800" dirty="0" err="1" smtClean="0">
                <a:solidFill>
                  <a:schemeClr val="bg1"/>
                </a:solidFill>
              </a:rPr>
              <a:t>V</a:t>
            </a:r>
            <a:r>
              <a:rPr lang="pt-BR" altLang="en-US" sz="1800" dirty="0" smtClean="0">
                <a:solidFill>
                  <a:schemeClr val="bg1"/>
                </a:solidFill>
              </a:rPr>
              <a:t> para evitar saturação prematura.</a:t>
            </a:r>
            <a:endParaRPr lang="pt-BR" altLang="en-US" sz="1800" dirty="0">
              <a:solidFill>
                <a:schemeClr val="bg1"/>
              </a:solidFill>
            </a:endParaRPr>
          </a:p>
        </p:txBody>
      </p:sp>
      <p:pic>
        <p:nvPicPr>
          <p:cNvPr id="123909" name="Picture 5" descr="C:\My Documents\New Folder\sedr42021_0754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91" y="457200"/>
            <a:ext cx="6977565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Text Box 4"/>
          <p:cNvSpPr txBox="1">
            <a:spLocks noChangeArrowheads="1"/>
          </p:cNvSpPr>
          <p:nvPr/>
        </p:nvSpPr>
        <p:spPr bwMode="auto">
          <a:xfrm>
            <a:off x="1691680" y="5345921"/>
            <a:ext cx="729992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600" b="1" dirty="0" smtClean="0">
                <a:solidFill>
                  <a:schemeClr val="bg1"/>
                </a:solidFill>
              </a:rPr>
              <a:t>Figura 7.54  </a:t>
            </a:r>
            <a:r>
              <a:rPr lang="pt-BR" altLang="en-US" sz="1600" i="1" dirty="0" smtClean="0">
                <a:solidFill>
                  <a:schemeClr val="bg1"/>
                </a:solidFill>
              </a:rPr>
              <a:t>(Continuação)</a:t>
            </a:r>
            <a:r>
              <a:rPr lang="pt-BR" altLang="en-US" sz="1600" b="1" dirty="0" smtClean="0">
                <a:solidFill>
                  <a:schemeClr val="bg1"/>
                </a:solidFill>
              </a:rPr>
              <a:t> (b)</a:t>
            </a:r>
            <a:r>
              <a:rPr lang="pt-BR" altLang="en-US" sz="1600" dirty="0" smtClean="0">
                <a:solidFill>
                  <a:schemeClr val="bg1"/>
                </a:solidFill>
              </a:rPr>
              <a:t> O efeito da tensão de entrada em modo comum V</a:t>
            </a:r>
            <a:r>
              <a:rPr lang="pt-BR" altLang="en-US" sz="1600" baseline="-25000" dirty="0" smtClean="0">
                <a:solidFill>
                  <a:schemeClr val="bg1"/>
                </a:solidFill>
              </a:rPr>
              <a:t>CM</a:t>
            </a:r>
            <a:r>
              <a:rPr lang="pt-BR" altLang="en-US" sz="1600" dirty="0" smtClean="0">
                <a:solidFill>
                  <a:schemeClr val="bg1"/>
                </a:solidFill>
              </a:rPr>
              <a:t> na linearidade do estágio de entrada do circuito </a:t>
            </a:r>
            <a:r>
              <a:rPr lang="pt-BR" altLang="en-US" sz="1600" dirty="0" err="1" smtClean="0">
                <a:solidFill>
                  <a:schemeClr val="bg1"/>
                </a:solidFill>
              </a:rPr>
              <a:t>Amp</a:t>
            </a:r>
            <a:r>
              <a:rPr lang="pt-BR" altLang="en-US" sz="1600" dirty="0" smtClean="0">
                <a:solidFill>
                  <a:schemeClr val="bg1"/>
                </a:solidFill>
              </a:rPr>
              <a:t> </a:t>
            </a:r>
            <a:r>
              <a:rPr lang="pt-BR" altLang="en-US" sz="1600" dirty="0" err="1" smtClean="0">
                <a:solidFill>
                  <a:schemeClr val="bg1"/>
                </a:solidFill>
              </a:rPr>
              <a:t>Op</a:t>
            </a:r>
            <a:r>
              <a:rPr lang="pt-BR" altLang="en-US" sz="1600" dirty="0" smtClean="0">
                <a:solidFill>
                  <a:schemeClr val="bg1"/>
                </a:solidFill>
              </a:rPr>
              <a:t> da Figura 7.51. A tensão base-coletor de </a:t>
            </a:r>
            <a:r>
              <a:rPr lang="pt-BR" altLang="en-US" sz="1600" i="1" dirty="0" smtClean="0">
                <a:solidFill>
                  <a:schemeClr val="bg1"/>
                </a:solidFill>
              </a:rPr>
              <a:t>Q</a:t>
            </a:r>
            <a:r>
              <a:rPr lang="pt-BR" altLang="en-US" sz="1600" baseline="-25000" dirty="0" smtClean="0">
                <a:solidFill>
                  <a:schemeClr val="bg1"/>
                </a:solidFill>
              </a:rPr>
              <a:t>1</a:t>
            </a:r>
            <a:r>
              <a:rPr lang="pt-BR" altLang="en-US" sz="1600" dirty="0" smtClean="0">
                <a:solidFill>
                  <a:schemeClr val="bg1"/>
                </a:solidFill>
              </a:rPr>
              <a:t> e </a:t>
            </a:r>
            <a:r>
              <a:rPr lang="pt-BR" altLang="en-US" sz="1600" i="1" dirty="0" smtClean="0">
                <a:solidFill>
                  <a:schemeClr val="bg1"/>
                </a:solidFill>
              </a:rPr>
              <a:t>Q</a:t>
            </a:r>
            <a:r>
              <a:rPr lang="pt-BR" altLang="en-US" sz="1600" baseline="-25000" dirty="0" smtClean="0">
                <a:solidFill>
                  <a:schemeClr val="bg1"/>
                </a:solidFill>
              </a:rPr>
              <a:t>3</a:t>
            </a:r>
            <a:r>
              <a:rPr lang="pt-BR" altLang="en-US" sz="1600" dirty="0" smtClean="0">
                <a:solidFill>
                  <a:schemeClr val="bg1"/>
                </a:solidFill>
              </a:rPr>
              <a:t> é mostrada como função de V</a:t>
            </a:r>
            <a:r>
              <a:rPr lang="pt-BR" altLang="en-US" sz="1600" baseline="-25000" dirty="0" smtClean="0">
                <a:solidFill>
                  <a:schemeClr val="bg1"/>
                </a:solidFill>
              </a:rPr>
              <a:t>CM</a:t>
            </a:r>
            <a:r>
              <a:rPr lang="pt-BR" altLang="en-US" sz="1600" dirty="0" smtClean="0">
                <a:solidFill>
                  <a:schemeClr val="bg1"/>
                </a:solidFill>
              </a:rPr>
              <a:t>. O estágio de entrada do circuito </a:t>
            </a:r>
            <a:r>
              <a:rPr lang="pt-BR" altLang="en-US" sz="1600" dirty="0" err="1" smtClean="0">
                <a:solidFill>
                  <a:schemeClr val="bg1"/>
                </a:solidFill>
              </a:rPr>
              <a:t>Amp</a:t>
            </a:r>
            <a:r>
              <a:rPr lang="pt-BR" altLang="en-US" sz="1600" dirty="0" smtClean="0">
                <a:solidFill>
                  <a:schemeClr val="bg1"/>
                </a:solidFill>
              </a:rPr>
              <a:t> </a:t>
            </a:r>
            <a:r>
              <a:rPr lang="pt-BR" altLang="en-US" sz="1600" dirty="0" err="1" smtClean="0">
                <a:solidFill>
                  <a:schemeClr val="bg1"/>
                </a:solidFill>
              </a:rPr>
              <a:t>Op</a:t>
            </a:r>
            <a:r>
              <a:rPr lang="pt-BR" altLang="en-US" sz="1600" dirty="0" smtClean="0">
                <a:solidFill>
                  <a:schemeClr val="bg1"/>
                </a:solidFill>
              </a:rPr>
              <a:t> deixa  a região ativa quando a junção base-coletor de </a:t>
            </a:r>
            <a:r>
              <a:rPr lang="pt-BR" altLang="en-US" sz="1600" i="1" dirty="0" smtClean="0">
                <a:solidFill>
                  <a:schemeClr val="bg1"/>
                </a:solidFill>
              </a:rPr>
              <a:t>Q</a:t>
            </a:r>
            <a:r>
              <a:rPr lang="pt-BR" altLang="en-US" sz="1600" baseline="-25000" dirty="0" smtClean="0">
                <a:solidFill>
                  <a:schemeClr val="bg1"/>
                </a:solidFill>
              </a:rPr>
              <a:t>1</a:t>
            </a:r>
            <a:r>
              <a:rPr lang="pt-BR" altLang="en-US" sz="1600" dirty="0" smtClean="0">
                <a:solidFill>
                  <a:schemeClr val="bg1"/>
                </a:solidFill>
              </a:rPr>
              <a:t> ou </a:t>
            </a:r>
            <a:r>
              <a:rPr lang="pt-BR" altLang="en-US" sz="1600" i="1" dirty="0" smtClean="0">
                <a:solidFill>
                  <a:schemeClr val="bg1"/>
                </a:solidFill>
              </a:rPr>
              <a:t>Q</a:t>
            </a:r>
            <a:r>
              <a:rPr lang="pt-BR" altLang="en-US" sz="1600" baseline="-25000" dirty="0" smtClean="0">
                <a:solidFill>
                  <a:schemeClr val="bg1"/>
                </a:solidFill>
              </a:rPr>
              <a:t>3</a:t>
            </a:r>
            <a:r>
              <a:rPr lang="pt-BR" altLang="en-US" sz="1600" dirty="0" smtClean="0">
                <a:solidFill>
                  <a:schemeClr val="bg1"/>
                </a:solidFill>
              </a:rPr>
              <a:t> se torna diretamente polarizada (i.e., quando V</a:t>
            </a:r>
            <a:r>
              <a:rPr lang="pt-BR" altLang="en-US" sz="1600" baseline="-25000" dirty="0" smtClean="0">
                <a:solidFill>
                  <a:schemeClr val="bg1"/>
                </a:solidFill>
              </a:rPr>
              <a:t>BC</a:t>
            </a:r>
            <a:r>
              <a:rPr lang="pt-BR" altLang="en-US" sz="1600" dirty="0" smtClean="0">
                <a:solidFill>
                  <a:schemeClr val="bg1"/>
                </a:solidFill>
              </a:rPr>
              <a:t> </a:t>
            </a:r>
            <a:r>
              <a:rPr lang="pt-BR" altLang="en-US" sz="1600" dirty="0" smtClean="0">
                <a:solidFill>
                  <a:schemeClr val="bg1"/>
                </a:solidFill>
                <a:latin typeface="Symbol" panose="05050102010706020507" pitchFamily="18" charset="2"/>
              </a:rPr>
              <a:t>³</a:t>
            </a:r>
            <a:r>
              <a:rPr lang="pt-BR" altLang="en-US" sz="1600" dirty="0" smtClean="0">
                <a:solidFill>
                  <a:schemeClr val="bg1"/>
                </a:solidFill>
              </a:rPr>
              <a:t> 0).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pic>
        <p:nvPicPr>
          <p:cNvPr id="125957" name="Picture 6" descr="C:\WINDOWS\Desktop\sedra\untitled folder\sedr42021_0754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2656"/>
            <a:ext cx="6637067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2" descr="c:\My Documents\New Folder\ch07_conv\sedr42021_0703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305" y="929990"/>
            <a:ext cx="5356163" cy="5235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7" name="Text Box 3"/>
          <p:cNvSpPr txBox="1">
            <a:spLocks noChangeArrowheads="1"/>
          </p:cNvSpPr>
          <p:nvPr/>
        </p:nvSpPr>
        <p:spPr bwMode="auto">
          <a:xfrm>
            <a:off x="2123728" y="6186790"/>
            <a:ext cx="68678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600" b="1" dirty="0" smtClean="0">
                <a:solidFill>
                  <a:schemeClr val="bg1"/>
                </a:solidFill>
              </a:rPr>
              <a:t>Figura 7.3</a:t>
            </a:r>
            <a:r>
              <a:rPr lang="pt-BR" altLang="en-US" sz="1600" dirty="0" smtClean="0">
                <a:solidFill>
                  <a:schemeClr val="bg1"/>
                </a:solidFill>
              </a:rPr>
              <a:t>  </a:t>
            </a:r>
            <a:r>
              <a:rPr lang="pt-BR" altLang="en-US" sz="1600" i="1" dirty="0" smtClean="0">
                <a:solidFill>
                  <a:schemeClr val="bg1"/>
                </a:solidFill>
              </a:rPr>
              <a:t>(Continuação)</a:t>
            </a:r>
            <a:endParaRPr lang="pt-BR" altLang="en-US" sz="16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2121305" y="3975447"/>
                <a:ext cx="2018647" cy="461665"/>
              </a:xfrm>
              <a:prstGeom prst="rect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𝐶𝑀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=−0,2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05" y="3975447"/>
                <a:ext cx="2018647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635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o 4"/>
          <p:cNvGrpSpPr/>
          <p:nvPr/>
        </p:nvGrpSpPr>
        <p:grpSpPr>
          <a:xfrm>
            <a:off x="4067944" y="1340768"/>
            <a:ext cx="1489720" cy="1129816"/>
            <a:chOff x="1860338" y="1340768"/>
            <a:chExt cx="1489720" cy="11298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/>
                <p:cNvSpPr txBox="1"/>
                <p:nvPr/>
              </p:nvSpPr>
              <p:spPr>
                <a:xfrm>
                  <a:off x="2339752" y="1340768"/>
                  <a:ext cx="504056" cy="400110"/>
                </a:xfrm>
                <a:prstGeom prst="rect">
                  <a:avLst/>
                </a:prstGeom>
                <a:solidFill>
                  <a:schemeClr val="accent1"/>
                </a:solidFill>
                <a:ln w="635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6" name="CaixaDeTexto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752" y="1340768"/>
                  <a:ext cx="504056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635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Conector de seta reta 6"/>
            <p:cNvCxnSpPr/>
            <p:nvPr/>
          </p:nvCxnSpPr>
          <p:spPr>
            <a:xfrm>
              <a:off x="2843808" y="1750504"/>
              <a:ext cx="506250" cy="72008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de seta reta 7"/>
            <p:cNvCxnSpPr/>
            <p:nvPr/>
          </p:nvCxnSpPr>
          <p:spPr>
            <a:xfrm flipH="1">
              <a:off x="1860338" y="1725983"/>
              <a:ext cx="479414" cy="744601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228184" y="3645024"/>
                <a:ext cx="2915816" cy="2677656"/>
              </a:xfrm>
              <a:prstGeom prst="rect">
                <a:avLst/>
              </a:prstGeom>
              <a:solidFill>
                <a:srgbClr val="FFC000"/>
              </a:solidFill>
              <a:ln w="635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/>
                  <a:t>Conforme os três casos do exemplo mostram, as tensões nos drenos dos dois MOS são as mesmas, independentemente do valor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𝐶𝑀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3645024"/>
                <a:ext cx="2915816" cy="2677656"/>
              </a:xfrm>
              <a:prstGeom prst="rect">
                <a:avLst/>
              </a:prstGeom>
              <a:blipFill rotWithShape="0">
                <a:blip r:embed="rId6"/>
                <a:stretch>
                  <a:fillRect l="-2254" t="-668" r="-410" b="-3118"/>
                </a:stretch>
              </a:blipFill>
              <a:ln w="635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/>
          <p:cNvSpPr txBox="1"/>
          <p:nvPr/>
        </p:nvSpPr>
        <p:spPr>
          <a:xfrm>
            <a:off x="1619672" y="404664"/>
            <a:ext cx="3062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Exercício 7.1</a:t>
            </a:r>
            <a:endParaRPr lang="pt-B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2" descr="c:\My Documents\New Folder\ch07_conv\sedr42021_07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17194"/>
            <a:ext cx="5112568" cy="4827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1547664" y="6093296"/>
            <a:ext cx="75963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200" b="1" dirty="0" smtClean="0">
                <a:solidFill>
                  <a:schemeClr val="bg1"/>
                </a:solidFill>
              </a:rPr>
              <a:t>Figura 7.4</a:t>
            </a:r>
            <a:r>
              <a:rPr lang="pt-BR" altLang="en-US" sz="1200" dirty="0" smtClean="0">
                <a:solidFill>
                  <a:schemeClr val="bg1"/>
                </a:solidFill>
              </a:rPr>
              <a:t>  O par diferencial MOS para um sinal diferencial </a:t>
            </a:r>
            <a:r>
              <a:rPr lang="pt-BR" altLang="en-US" sz="1200" i="1" dirty="0" err="1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200" i="1" baseline="-25000" dirty="0" err="1" smtClean="0">
                <a:solidFill>
                  <a:schemeClr val="bg1"/>
                </a:solidFill>
              </a:rPr>
              <a:t>id</a:t>
            </a:r>
            <a:r>
              <a:rPr lang="pt-BR" altLang="en-US" sz="1200" dirty="0" smtClean="0">
                <a:solidFill>
                  <a:schemeClr val="bg1"/>
                </a:solidFill>
              </a:rPr>
              <a:t> aplicado. Com </a:t>
            </a:r>
            <a:r>
              <a:rPr lang="pt-BR" altLang="en-US" sz="1200" i="1" dirty="0" err="1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200" i="1" baseline="-25000" dirty="0" err="1" smtClean="0">
                <a:solidFill>
                  <a:schemeClr val="bg1"/>
                </a:solidFill>
              </a:rPr>
              <a:t>id</a:t>
            </a:r>
            <a:r>
              <a:rPr lang="pt-BR" altLang="en-US" sz="1200" dirty="0" smtClean="0">
                <a:solidFill>
                  <a:schemeClr val="bg1"/>
                </a:solidFill>
              </a:rPr>
              <a:t> positivo: </a:t>
            </a:r>
            <a:r>
              <a:rPr lang="pt-BR" altLang="en-US" sz="1200" i="1" dirty="0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200" i="1" baseline="-25000" dirty="0" smtClean="0">
                <a:solidFill>
                  <a:schemeClr val="bg1"/>
                </a:solidFill>
              </a:rPr>
              <a:t>GS</a:t>
            </a:r>
            <a:r>
              <a:rPr lang="pt-BR" altLang="en-US" sz="1200" baseline="-25000" dirty="0" smtClean="0">
                <a:solidFill>
                  <a:schemeClr val="bg1"/>
                </a:solidFill>
              </a:rPr>
              <a:t>1</a:t>
            </a:r>
            <a:r>
              <a:rPr lang="pt-BR" altLang="en-US" sz="1200" dirty="0" smtClean="0">
                <a:solidFill>
                  <a:schemeClr val="bg1"/>
                </a:solidFill>
              </a:rPr>
              <a:t> </a:t>
            </a:r>
            <a:r>
              <a:rPr lang="pt-BR" altLang="en-US" sz="1200" dirty="0" smtClean="0">
                <a:solidFill>
                  <a:schemeClr val="bg1"/>
                </a:solidFill>
                <a:latin typeface="Symbol" panose="05050102010706020507" pitchFamily="18" charset="2"/>
              </a:rPr>
              <a:t>&gt;</a:t>
            </a:r>
            <a:r>
              <a:rPr lang="pt-BR" altLang="en-US" sz="1200" dirty="0" smtClean="0">
                <a:solidFill>
                  <a:schemeClr val="bg1"/>
                </a:solidFill>
              </a:rPr>
              <a:t> </a:t>
            </a:r>
            <a:r>
              <a:rPr lang="pt-BR" altLang="en-US" sz="1200" i="1" dirty="0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200" i="1" baseline="-25000" dirty="0" smtClean="0">
                <a:solidFill>
                  <a:schemeClr val="bg1"/>
                </a:solidFill>
              </a:rPr>
              <a:t>GS</a:t>
            </a:r>
            <a:r>
              <a:rPr lang="pt-BR" altLang="en-US" sz="1200" baseline="-25000" dirty="0" smtClean="0">
                <a:solidFill>
                  <a:schemeClr val="bg1"/>
                </a:solidFill>
              </a:rPr>
              <a:t>2</a:t>
            </a:r>
            <a:r>
              <a:rPr lang="pt-BR" altLang="en-US" sz="1200" dirty="0" smtClean="0">
                <a:solidFill>
                  <a:schemeClr val="bg1"/>
                </a:solidFill>
              </a:rPr>
              <a:t>, </a:t>
            </a:r>
            <a:r>
              <a:rPr lang="pt-BR" altLang="en-US" sz="1200" i="1" dirty="0" smtClean="0">
                <a:solidFill>
                  <a:schemeClr val="bg1"/>
                </a:solidFill>
              </a:rPr>
              <a:t>i</a:t>
            </a:r>
            <a:r>
              <a:rPr lang="pt-BR" altLang="en-US" sz="1200" i="1" baseline="-25000" dirty="0" smtClean="0">
                <a:solidFill>
                  <a:schemeClr val="bg1"/>
                </a:solidFill>
              </a:rPr>
              <a:t>D</a:t>
            </a:r>
            <a:r>
              <a:rPr lang="pt-BR" altLang="en-US" sz="1200" baseline="-25000" dirty="0" smtClean="0">
                <a:solidFill>
                  <a:schemeClr val="bg1"/>
                </a:solidFill>
              </a:rPr>
              <a:t>1</a:t>
            </a:r>
            <a:r>
              <a:rPr lang="pt-BR" altLang="en-US" sz="1200" dirty="0" smtClean="0">
                <a:solidFill>
                  <a:schemeClr val="bg1"/>
                </a:solidFill>
              </a:rPr>
              <a:t> </a:t>
            </a:r>
            <a:r>
              <a:rPr lang="pt-BR" altLang="en-US" sz="1200" dirty="0" smtClean="0">
                <a:solidFill>
                  <a:schemeClr val="bg1"/>
                </a:solidFill>
                <a:latin typeface="Symbol" panose="05050102010706020507" pitchFamily="18" charset="2"/>
              </a:rPr>
              <a:t>&gt;</a:t>
            </a:r>
            <a:r>
              <a:rPr lang="pt-BR" altLang="en-US" sz="1200" dirty="0" smtClean="0">
                <a:solidFill>
                  <a:schemeClr val="bg1"/>
                </a:solidFill>
              </a:rPr>
              <a:t> </a:t>
            </a:r>
            <a:r>
              <a:rPr lang="pt-BR" altLang="en-US" sz="1200" i="1" dirty="0" smtClean="0">
                <a:solidFill>
                  <a:schemeClr val="bg1"/>
                </a:solidFill>
              </a:rPr>
              <a:t>i</a:t>
            </a:r>
            <a:r>
              <a:rPr lang="pt-BR" altLang="en-US" sz="1200" i="1" baseline="-25000" dirty="0" smtClean="0">
                <a:solidFill>
                  <a:schemeClr val="bg1"/>
                </a:solidFill>
              </a:rPr>
              <a:t>D</a:t>
            </a:r>
            <a:r>
              <a:rPr lang="pt-BR" altLang="en-US" sz="1200" baseline="-25000" dirty="0" smtClean="0">
                <a:solidFill>
                  <a:schemeClr val="bg1"/>
                </a:solidFill>
              </a:rPr>
              <a:t>2</a:t>
            </a:r>
            <a:r>
              <a:rPr lang="pt-BR" altLang="en-US" sz="1200" dirty="0" smtClean="0">
                <a:solidFill>
                  <a:schemeClr val="bg1"/>
                </a:solidFill>
              </a:rPr>
              <a:t> e </a:t>
            </a:r>
            <a:r>
              <a:rPr lang="pt-BR" altLang="en-US" sz="1200" i="1" dirty="0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200" i="1" baseline="-25000" dirty="0" smtClean="0">
                <a:solidFill>
                  <a:schemeClr val="bg1"/>
                </a:solidFill>
              </a:rPr>
              <a:t>D</a:t>
            </a:r>
            <a:r>
              <a:rPr lang="pt-BR" altLang="en-US" sz="1200" baseline="-25000" dirty="0" smtClean="0">
                <a:solidFill>
                  <a:schemeClr val="bg1"/>
                </a:solidFill>
              </a:rPr>
              <a:t>1</a:t>
            </a:r>
            <a:r>
              <a:rPr lang="pt-BR" altLang="en-US" sz="1200" dirty="0" smtClean="0">
                <a:solidFill>
                  <a:schemeClr val="bg1"/>
                </a:solidFill>
              </a:rPr>
              <a:t> </a:t>
            </a:r>
            <a:r>
              <a:rPr lang="pt-BR" altLang="en-US" sz="1200" dirty="0" smtClean="0">
                <a:solidFill>
                  <a:schemeClr val="bg1"/>
                </a:solidFill>
                <a:latin typeface="Symbol" panose="05050102010706020507" pitchFamily="18" charset="2"/>
              </a:rPr>
              <a:t>&lt;</a:t>
            </a:r>
            <a:r>
              <a:rPr lang="pt-BR" altLang="en-US" sz="1200" dirty="0" smtClean="0">
                <a:solidFill>
                  <a:schemeClr val="bg1"/>
                </a:solidFill>
              </a:rPr>
              <a:t> </a:t>
            </a:r>
            <a:r>
              <a:rPr lang="pt-BR" altLang="en-US" sz="1200" i="1" dirty="0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200" i="1" baseline="-25000" dirty="0" smtClean="0">
                <a:solidFill>
                  <a:schemeClr val="bg1"/>
                </a:solidFill>
              </a:rPr>
              <a:t>D</a:t>
            </a:r>
            <a:r>
              <a:rPr lang="pt-BR" altLang="en-US" sz="1200" baseline="-25000" dirty="0" smtClean="0">
                <a:solidFill>
                  <a:schemeClr val="bg1"/>
                </a:solidFill>
              </a:rPr>
              <a:t>2</a:t>
            </a:r>
            <a:r>
              <a:rPr lang="pt-BR" altLang="en-US" sz="1200" dirty="0" smtClean="0">
                <a:solidFill>
                  <a:schemeClr val="bg1"/>
                </a:solidFill>
              </a:rPr>
              <a:t>; assim, (</a:t>
            </a:r>
            <a:r>
              <a:rPr lang="pt-BR" altLang="en-US" sz="1200" i="1" dirty="0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200" i="1" baseline="-25000" dirty="0" smtClean="0">
                <a:solidFill>
                  <a:schemeClr val="bg1"/>
                </a:solidFill>
              </a:rPr>
              <a:t>D</a:t>
            </a:r>
            <a:r>
              <a:rPr lang="pt-BR" altLang="en-US" sz="1200" baseline="-25000" dirty="0" smtClean="0">
                <a:solidFill>
                  <a:schemeClr val="bg1"/>
                </a:solidFill>
              </a:rPr>
              <a:t>2</a:t>
            </a:r>
            <a:r>
              <a:rPr lang="pt-BR" altLang="en-US" sz="1200" dirty="0" smtClean="0">
                <a:solidFill>
                  <a:schemeClr val="bg1"/>
                </a:solidFill>
              </a:rPr>
              <a:t> </a:t>
            </a:r>
            <a:r>
              <a:rPr lang="pt-BR" altLang="en-US" sz="1200" dirty="0" smtClean="0">
                <a:solidFill>
                  <a:schemeClr val="bg1"/>
                </a:solidFill>
                <a:latin typeface="Symbol" panose="05050102010706020507" pitchFamily="18" charset="2"/>
              </a:rPr>
              <a:t>-</a:t>
            </a:r>
            <a:r>
              <a:rPr lang="pt-BR" altLang="en-US" sz="1200" dirty="0" smtClean="0">
                <a:solidFill>
                  <a:schemeClr val="bg1"/>
                </a:solidFill>
              </a:rPr>
              <a:t> </a:t>
            </a:r>
            <a:r>
              <a:rPr lang="pt-BR" altLang="en-US" sz="1200" i="1" dirty="0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200" i="1" baseline="-25000" dirty="0" smtClean="0">
                <a:solidFill>
                  <a:schemeClr val="bg1"/>
                </a:solidFill>
              </a:rPr>
              <a:t>D</a:t>
            </a:r>
            <a:r>
              <a:rPr lang="pt-BR" altLang="en-US" sz="1200" baseline="-25000" dirty="0" smtClean="0">
                <a:solidFill>
                  <a:schemeClr val="bg1"/>
                </a:solidFill>
              </a:rPr>
              <a:t>1</a:t>
            </a:r>
            <a:r>
              <a:rPr lang="pt-BR" altLang="en-US" sz="1200" dirty="0" smtClean="0">
                <a:solidFill>
                  <a:schemeClr val="bg1"/>
                </a:solidFill>
              </a:rPr>
              <a:t>) será positivo. Com </a:t>
            </a:r>
            <a:r>
              <a:rPr lang="pt-BR" altLang="en-US" sz="1200" i="1" dirty="0" err="1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200" i="1" baseline="-25000" dirty="0" err="1" smtClean="0">
                <a:solidFill>
                  <a:schemeClr val="bg1"/>
                </a:solidFill>
              </a:rPr>
              <a:t>id</a:t>
            </a:r>
            <a:r>
              <a:rPr lang="pt-BR" altLang="en-US" sz="1200" dirty="0" smtClean="0">
                <a:solidFill>
                  <a:schemeClr val="bg1"/>
                </a:solidFill>
              </a:rPr>
              <a:t> negativo: </a:t>
            </a:r>
            <a:r>
              <a:rPr lang="pt-BR" altLang="en-US" sz="1200" i="1" dirty="0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200" i="1" baseline="-25000" dirty="0" smtClean="0">
                <a:solidFill>
                  <a:schemeClr val="bg1"/>
                </a:solidFill>
              </a:rPr>
              <a:t>GS</a:t>
            </a:r>
            <a:r>
              <a:rPr lang="pt-BR" altLang="en-US" sz="1200" baseline="-25000" dirty="0" smtClean="0">
                <a:solidFill>
                  <a:schemeClr val="bg1"/>
                </a:solidFill>
              </a:rPr>
              <a:t>1</a:t>
            </a:r>
            <a:r>
              <a:rPr lang="pt-BR" altLang="en-US" sz="1200" dirty="0" smtClean="0">
                <a:solidFill>
                  <a:schemeClr val="bg1"/>
                </a:solidFill>
              </a:rPr>
              <a:t> </a:t>
            </a:r>
            <a:r>
              <a:rPr lang="pt-BR" altLang="en-US" sz="1200" dirty="0" smtClean="0">
                <a:solidFill>
                  <a:schemeClr val="bg1"/>
                </a:solidFill>
                <a:latin typeface="Symbol" panose="05050102010706020507" pitchFamily="18" charset="2"/>
              </a:rPr>
              <a:t>&lt;</a:t>
            </a:r>
            <a:r>
              <a:rPr lang="pt-BR" altLang="en-US" sz="1200" dirty="0" smtClean="0">
                <a:solidFill>
                  <a:schemeClr val="bg1"/>
                </a:solidFill>
              </a:rPr>
              <a:t> </a:t>
            </a:r>
            <a:r>
              <a:rPr lang="pt-BR" altLang="en-US" sz="1200" i="1" dirty="0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200" i="1" baseline="-25000" dirty="0" smtClean="0">
                <a:solidFill>
                  <a:schemeClr val="bg1"/>
                </a:solidFill>
              </a:rPr>
              <a:t>GS</a:t>
            </a:r>
            <a:r>
              <a:rPr lang="pt-BR" altLang="en-US" sz="1200" baseline="-25000" dirty="0" smtClean="0">
                <a:solidFill>
                  <a:schemeClr val="bg1"/>
                </a:solidFill>
              </a:rPr>
              <a:t>2</a:t>
            </a:r>
            <a:r>
              <a:rPr lang="pt-BR" altLang="en-US" sz="1200" dirty="0" smtClean="0">
                <a:solidFill>
                  <a:schemeClr val="bg1"/>
                </a:solidFill>
              </a:rPr>
              <a:t>, </a:t>
            </a:r>
            <a:r>
              <a:rPr lang="pt-BR" altLang="en-US" sz="1200" i="1" dirty="0" smtClean="0">
                <a:solidFill>
                  <a:schemeClr val="bg1"/>
                </a:solidFill>
              </a:rPr>
              <a:t>i</a:t>
            </a:r>
            <a:r>
              <a:rPr lang="pt-BR" altLang="en-US" sz="1200" i="1" baseline="-25000" dirty="0" smtClean="0">
                <a:solidFill>
                  <a:schemeClr val="bg1"/>
                </a:solidFill>
              </a:rPr>
              <a:t>D</a:t>
            </a:r>
            <a:r>
              <a:rPr lang="pt-BR" altLang="en-US" sz="1200" baseline="-25000" dirty="0" smtClean="0">
                <a:solidFill>
                  <a:schemeClr val="bg1"/>
                </a:solidFill>
              </a:rPr>
              <a:t>1</a:t>
            </a:r>
            <a:r>
              <a:rPr lang="pt-BR" altLang="en-US" sz="1200" dirty="0" smtClean="0">
                <a:solidFill>
                  <a:schemeClr val="bg1"/>
                </a:solidFill>
              </a:rPr>
              <a:t> </a:t>
            </a:r>
            <a:r>
              <a:rPr lang="pt-BR" altLang="en-US" sz="1200" dirty="0" smtClean="0">
                <a:solidFill>
                  <a:schemeClr val="bg1"/>
                </a:solidFill>
                <a:latin typeface="Symbol" panose="05050102010706020507" pitchFamily="18" charset="2"/>
              </a:rPr>
              <a:t>&lt;</a:t>
            </a:r>
            <a:r>
              <a:rPr lang="pt-BR" altLang="en-US" sz="1200" dirty="0" smtClean="0">
                <a:solidFill>
                  <a:schemeClr val="bg1"/>
                </a:solidFill>
              </a:rPr>
              <a:t> </a:t>
            </a:r>
            <a:r>
              <a:rPr lang="pt-BR" altLang="en-US" sz="1200" i="1" dirty="0" smtClean="0">
                <a:solidFill>
                  <a:schemeClr val="bg1"/>
                </a:solidFill>
              </a:rPr>
              <a:t>i</a:t>
            </a:r>
            <a:r>
              <a:rPr lang="pt-BR" altLang="en-US" sz="1200" i="1" baseline="-25000" dirty="0" smtClean="0">
                <a:solidFill>
                  <a:schemeClr val="bg1"/>
                </a:solidFill>
              </a:rPr>
              <a:t>D</a:t>
            </a:r>
            <a:r>
              <a:rPr lang="pt-BR" altLang="en-US" sz="1200" baseline="-25000" dirty="0" smtClean="0">
                <a:solidFill>
                  <a:schemeClr val="bg1"/>
                </a:solidFill>
              </a:rPr>
              <a:t>2</a:t>
            </a:r>
            <a:r>
              <a:rPr lang="pt-BR" altLang="en-US" sz="1200" dirty="0" smtClean="0">
                <a:solidFill>
                  <a:schemeClr val="bg1"/>
                </a:solidFill>
              </a:rPr>
              <a:t> e </a:t>
            </a:r>
            <a:r>
              <a:rPr lang="pt-BR" altLang="en-US" sz="1200" i="1" dirty="0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200" i="1" baseline="-25000" dirty="0" smtClean="0">
                <a:solidFill>
                  <a:schemeClr val="bg1"/>
                </a:solidFill>
              </a:rPr>
              <a:t>D</a:t>
            </a:r>
            <a:r>
              <a:rPr lang="pt-BR" altLang="en-US" sz="1200" baseline="-25000" dirty="0" smtClean="0">
                <a:solidFill>
                  <a:schemeClr val="bg1"/>
                </a:solidFill>
              </a:rPr>
              <a:t>1</a:t>
            </a:r>
            <a:r>
              <a:rPr lang="pt-BR" altLang="en-US" sz="1200" dirty="0" smtClean="0">
                <a:solidFill>
                  <a:schemeClr val="bg1"/>
                </a:solidFill>
              </a:rPr>
              <a:t> </a:t>
            </a:r>
            <a:r>
              <a:rPr lang="pt-BR" altLang="en-US" sz="1200" dirty="0" smtClean="0">
                <a:solidFill>
                  <a:schemeClr val="bg1"/>
                </a:solidFill>
                <a:latin typeface="Symbol" panose="05050102010706020507" pitchFamily="18" charset="2"/>
              </a:rPr>
              <a:t>&gt;</a:t>
            </a:r>
            <a:r>
              <a:rPr lang="pt-BR" altLang="en-US" sz="1200" dirty="0" smtClean="0">
                <a:solidFill>
                  <a:schemeClr val="bg1"/>
                </a:solidFill>
              </a:rPr>
              <a:t> </a:t>
            </a:r>
            <a:r>
              <a:rPr lang="pt-BR" altLang="en-US" sz="1200" i="1" dirty="0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200" i="1" baseline="-25000" dirty="0" smtClean="0">
                <a:solidFill>
                  <a:schemeClr val="bg1"/>
                </a:solidFill>
              </a:rPr>
              <a:t>D</a:t>
            </a:r>
            <a:r>
              <a:rPr lang="pt-BR" altLang="en-US" sz="1200" baseline="-25000" dirty="0" smtClean="0">
                <a:solidFill>
                  <a:schemeClr val="bg1"/>
                </a:solidFill>
              </a:rPr>
              <a:t>2</a:t>
            </a:r>
            <a:r>
              <a:rPr lang="pt-BR" altLang="en-US" sz="1200" dirty="0" smtClean="0">
                <a:solidFill>
                  <a:schemeClr val="bg1"/>
                </a:solidFill>
              </a:rPr>
              <a:t>; assim (</a:t>
            </a:r>
            <a:r>
              <a:rPr lang="pt-BR" altLang="en-US" sz="1200" i="1" dirty="0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200" i="1" baseline="-25000" dirty="0" smtClean="0">
                <a:solidFill>
                  <a:schemeClr val="bg1"/>
                </a:solidFill>
              </a:rPr>
              <a:t>D</a:t>
            </a:r>
            <a:r>
              <a:rPr lang="pt-BR" altLang="en-US" sz="1200" baseline="-25000" dirty="0" smtClean="0">
                <a:solidFill>
                  <a:schemeClr val="bg1"/>
                </a:solidFill>
              </a:rPr>
              <a:t>2</a:t>
            </a:r>
            <a:r>
              <a:rPr lang="pt-BR" altLang="en-US" sz="1200" dirty="0" smtClean="0">
                <a:solidFill>
                  <a:schemeClr val="bg1"/>
                </a:solidFill>
              </a:rPr>
              <a:t> </a:t>
            </a:r>
            <a:r>
              <a:rPr lang="pt-BR" altLang="en-US" sz="1200" dirty="0" smtClean="0">
                <a:solidFill>
                  <a:schemeClr val="bg1"/>
                </a:solidFill>
                <a:latin typeface="Symbol" panose="05050102010706020507" pitchFamily="18" charset="2"/>
              </a:rPr>
              <a:t>-</a:t>
            </a:r>
            <a:r>
              <a:rPr lang="pt-BR" altLang="en-US" sz="1200" dirty="0" smtClean="0">
                <a:solidFill>
                  <a:schemeClr val="bg1"/>
                </a:solidFill>
              </a:rPr>
              <a:t> </a:t>
            </a:r>
            <a:r>
              <a:rPr lang="pt-BR" altLang="en-US" sz="1200" i="1" dirty="0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200" i="1" baseline="-25000" dirty="0" smtClean="0">
                <a:solidFill>
                  <a:schemeClr val="bg1"/>
                </a:solidFill>
              </a:rPr>
              <a:t>D</a:t>
            </a:r>
            <a:r>
              <a:rPr lang="pt-BR" altLang="en-US" sz="1200" baseline="-25000" dirty="0" smtClean="0">
                <a:solidFill>
                  <a:schemeClr val="bg1"/>
                </a:solidFill>
              </a:rPr>
              <a:t>1</a:t>
            </a:r>
            <a:r>
              <a:rPr lang="pt-BR" altLang="en-US" sz="1200" dirty="0" smtClean="0">
                <a:solidFill>
                  <a:schemeClr val="bg1"/>
                </a:solidFill>
              </a:rPr>
              <a:t>) será negativo.</a:t>
            </a:r>
            <a:endParaRPr lang="pt-BR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979712" y="591071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Operação com entrada diferencial</a:t>
            </a:r>
            <a:endParaRPr lang="pt-BR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6588224" y="1124744"/>
                <a:ext cx="2568236" cy="241348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0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𝐺𝑆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pt-BR" sz="2000" b="0" dirty="0" smtClean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sSub>
                        <m:sSubPr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𝑂𝑉</m:t>
                          </m:r>
                        </m:sub>
                      </m:sSub>
                    </m:oMath>
                  </m:oMathPara>
                </a14:m>
                <a:endParaRPr lang="pt-BR" sz="2000" b="0" dirty="0" smtClean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𝑖𝑑𝑚𝑎𝑥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𝐺𝑆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pt-BR" sz="2000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sSub>
                        <m:sSub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𝑂𝑉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sSub>
                        <m:sSub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𝑂𝑉</m:t>
                          </m:r>
                        </m:sub>
                      </m:sSub>
                    </m:oMath>
                  </m:oMathPara>
                </a14:m>
                <a:endParaRPr lang="pt-BR" sz="20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1124744"/>
                <a:ext cx="2568236" cy="24134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5345832" y="5085184"/>
                <a:ext cx="3779912" cy="505203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𝑂𝑉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pt-BR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𝑂𝑉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832" y="5085184"/>
                <a:ext cx="3779912" cy="50520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2" descr="c:\My Documents\New Folder\ch07_conv\sedr42021_07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400" y="971654"/>
            <a:ext cx="6706048" cy="4833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1898400" y="5791200"/>
            <a:ext cx="7093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en-US" sz="1600" b="1" dirty="0" smtClean="0">
                <a:solidFill>
                  <a:schemeClr val="bg1"/>
                </a:solidFill>
              </a:rPr>
              <a:t>Figura 7.5</a:t>
            </a:r>
            <a:r>
              <a:rPr lang="pt-BR" altLang="en-US" sz="1600" dirty="0" smtClean="0">
                <a:solidFill>
                  <a:schemeClr val="bg1"/>
                </a:solidFill>
              </a:rPr>
              <a:t>  O par diferencial MOSFET aplicado na determinação das curvas de transferência </a:t>
            </a:r>
            <a:r>
              <a:rPr lang="pt-BR" altLang="en-US" sz="1600" i="1" dirty="0" smtClean="0">
                <a:solidFill>
                  <a:schemeClr val="bg1"/>
                </a:solidFill>
              </a:rPr>
              <a:t>i</a:t>
            </a:r>
            <a:r>
              <a:rPr lang="pt-BR" altLang="en-US" sz="1600" i="1" baseline="-25000" dirty="0" smtClean="0">
                <a:solidFill>
                  <a:schemeClr val="bg1"/>
                </a:solidFill>
              </a:rPr>
              <a:t>D</a:t>
            </a:r>
            <a:r>
              <a:rPr lang="pt-BR" altLang="en-US" sz="1600" baseline="-25000" dirty="0" smtClean="0">
                <a:solidFill>
                  <a:schemeClr val="bg1"/>
                </a:solidFill>
              </a:rPr>
              <a:t>1</a:t>
            </a:r>
            <a:r>
              <a:rPr lang="pt-BR" altLang="en-US" sz="1600" dirty="0" smtClean="0">
                <a:solidFill>
                  <a:schemeClr val="bg1"/>
                </a:solidFill>
              </a:rPr>
              <a:t> e </a:t>
            </a:r>
            <a:r>
              <a:rPr lang="pt-BR" altLang="en-US" sz="1600" i="1" dirty="0" smtClean="0">
                <a:solidFill>
                  <a:schemeClr val="bg1"/>
                </a:solidFill>
              </a:rPr>
              <a:t>i</a:t>
            </a:r>
            <a:r>
              <a:rPr lang="pt-BR" altLang="en-US" sz="1600" i="1" baseline="-25000" dirty="0" smtClean="0">
                <a:solidFill>
                  <a:schemeClr val="bg1"/>
                </a:solidFill>
              </a:rPr>
              <a:t>D</a:t>
            </a:r>
            <a:r>
              <a:rPr lang="pt-BR" altLang="en-US" sz="1600" baseline="-25000" dirty="0" smtClean="0">
                <a:solidFill>
                  <a:schemeClr val="bg1"/>
                </a:solidFill>
              </a:rPr>
              <a:t>2</a:t>
            </a:r>
            <a:r>
              <a:rPr lang="pt-BR" altLang="en-US" sz="1600" dirty="0" smtClean="0">
                <a:solidFill>
                  <a:schemeClr val="bg1"/>
                </a:solidFill>
              </a:rPr>
              <a:t> versus </a:t>
            </a:r>
            <a:r>
              <a:rPr lang="pt-BR" altLang="en-US" sz="1600" i="1" dirty="0" err="1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600" i="1" baseline="-25000" dirty="0" err="1" smtClean="0">
                <a:solidFill>
                  <a:schemeClr val="bg1"/>
                </a:solidFill>
              </a:rPr>
              <a:t>id</a:t>
            </a:r>
            <a:r>
              <a:rPr lang="pt-BR" altLang="en-US" sz="1600" dirty="0" smtClean="0">
                <a:solidFill>
                  <a:schemeClr val="bg1"/>
                </a:solidFill>
              </a:rPr>
              <a:t> </a:t>
            </a:r>
            <a:r>
              <a:rPr lang="pt-BR" altLang="en-US" sz="1600" dirty="0" smtClean="0">
                <a:solidFill>
                  <a:schemeClr val="bg1"/>
                </a:solidFill>
                <a:latin typeface="Symbol" panose="05050102010706020507" pitchFamily="18" charset="2"/>
              </a:rPr>
              <a:t>=</a:t>
            </a:r>
            <a:r>
              <a:rPr lang="pt-BR" altLang="en-US" sz="1600" dirty="0" smtClean="0">
                <a:solidFill>
                  <a:schemeClr val="bg1"/>
                </a:solidFill>
              </a:rPr>
              <a:t> </a:t>
            </a:r>
            <a:r>
              <a:rPr lang="pt-BR" altLang="en-US" sz="1600" i="1" dirty="0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600" i="1" baseline="-25000" dirty="0" smtClean="0">
                <a:solidFill>
                  <a:schemeClr val="bg1"/>
                </a:solidFill>
              </a:rPr>
              <a:t>G</a:t>
            </a:r>
            <a:r>
              <a:rPr lang="pt-BR" altLang="en-US" sz="1600" baseline="-25000" dirty="0" smtClean="0">
                <a:solidFill>
                  <a:schemeClr val="bg1"/>
                </a:solidFill>
              </a:rPr>
              <a:t>1</a:t>
            </a:r>
            <a:r>
              <a:rPr lang="pt-BR" altLang="en-US" sz="1600" dirty="0" smtClean="0">
                <a:solidFill>
                  <a:schemeClr val="bg1"/>
                </a:solidFill>
              </a:rPr>
              <a:t> – </a:t>
            </a:r>
            <a:r>
              <a:rPr lang="pt-BR" altLang="en-US" sz="1600" i="1" dirty="0" smtClean="0">
                <a:solidFill>
                  <a:schemeClr val="bg1"/>
                </a:solidFill>
                <a:latin typeface="New Baskerville" pitchFamily="18" charset="0"/>
              </a:rPr>
              <a:t>v</a:t>
            </a:r>
            <a:r>
              <a:rPr lang="pt-BR" altLang="en-US" sz="1600" i="1" baseline="-25000" dirty="0" smtClean="0">
                <a:solidFill>
                  <a:schemeClr val="bg1"/>
                </a:solidFill>
              </a:rPr>
              <a:t>G</a:t>
            </a:r>
            <a:r>
              <a:rPr lang="pt-BR" altLang="en-US" sz="1600" baseline="-25000" dirty="0" smtClean="0">
                <a:solidFill>
                  <a:schemeClr val="bg1"/>
                </a:solidFill>
              </a:rPr>
              <a:t>2</a:t>
            </a:r>
            <a:r>
              <a:rPr lang="pt-BR" altLang="en-US" sz="1600" dirty="0" smtClean="0">
                <a:solidFill>
                  <a:schemeClr val="bg1"/>
                </a:solidFill>
              </a:rPr>
              <a:t>.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1898400" y="332656"/>
                <a:ext cx="3465688" cy="644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 smtClean="0">
                    <a:solidFill>
                      <a:schemeClr val="bg1"/>
                    </a:solidFill>
                  </a:rPr>
                  <a:t>Curvas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</m:num>
                      <m:den>
                        <m: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den>
                    </m:f>
                  </m:oMath>
                </a14:m>
                <a:r>
                  <a:rPr lang="pt-BR" b="1" dirty="0" smtClean="0">
                    <a:solidFill>
                      <a:schemeClr val="bg1"/>
                    </a:solidFill>
                  </a:rPr>
                  <a:t> versus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𝒊𝒅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𝑶𝑽</m:t>
                            </m:r>
                          </m:sub>
                        </m:sSub>
                      </m:den>
                    </m:f>
                  </m:oMath>
                </a14:m>
                <a:endParaRPr lang="pt-B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00" y="332656"/>
                <a:ext cx="3465688" cy="644920"/>
              </a:xfrm>
              <a:prstGeom prst="rect">
                <a:avLst/>
              </a:prstGeom>
              <a:blipFill rotWithShape="0">
                <a:blip r:embed="rId4"/>
                <a:stretch>
                  <a:fillRect l="-2636" b="-19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Verdana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1268</TotalTime>
  <Words>2444</Words>
  <Application>Microsoft Office PowerPoint</Application>
  <PresentationFormat>Apresentação na tela (4:3)</PresentationFormat>
  <Paragraphs>380</Paragraphs>
  <Slides>65</Slides>
  <Notes>64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New Baskerville</vt:lpstr>
      <vt:lpstr>Symbol</vt:lpstr>
      <vt:lpstr>Times New Roman</vt:lpstr>
      <vt:lpstr>Verdana</vt:lpstr>
      <vt:lpstr>Estrutura padrão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ICC India Pvt. 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iccuser</dc:creator>
  <cp:lastModifiedBy>Mário Sarcinelli Filho</cp:lastModifiedBy>
  <cp:revision>267</cp:revision>
  <dcterms:created xsi:type="dcterms:W3CDTF">2003-10-10T06:01:29Z</dcterms:created>
  <dcterms:modified xsi:type="dcterms:W3CDTF">2017-10-05T17:22:24Z</dcterms:modified>
</cp:coreProperties>
</file>